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6" r:id="rId1"/>
  </p:sldMasterIdLst>
  <p:notesMasterIdLst>
    <p:notesMasterId r:id="rId13"/>
  </p:notesMasterIdLst>
  <p:sldIdLst>
    <p:sldId id="256" r:id="rId2"/>
    <p:sldId id="257" r:id="rId3"/>
    <p:sldId id="260" r:id="rId4"/>
    <p:sldId id="265" r:id="rId5"/>
    <p:sldId id="258" r:id="rId6"/>
    <p:sldId id="264" r:id="rId7"/>
    <p:sldId id="261" r:id="rId8"/>
    <p:sldId id="266" r:id="rId9"/>
    <p:sldId id="267"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FA9B41-FBEB-DC46-9231-FF4D3B88E683}">
          <p14:sldIdLst>
            <p14:sldId id="256"/>
          </p14:sldIdLst>
        </p14:section>
        <p14:section name="Problem Statement" id="{9A473242-D5F1-CD46-8223-D206DE67689E}">
          <p14:sldIdLst>
            <p14:sldId id="257"/>
            <p14:sldId id="260"/>
            <p14:sldId id="265"/>
          </p14:sldIdLst>
        </p14:section>
        <p14:section name="Data Cleaning" id="{62D76954-A987-3547-B5C5-AEDD8DEF9F41}">
          <p14:sldIdLst>
            <p14:sldId id="258"/>
            <p14:sldId id="264"/>
          </p14:sldIdLst>
        </p14:section>
        <p14:section name="Modeling" id="{30E1DFEA-02D7-6B46-B5C8-A2410C5F0DD7}">
          <p14:sldIdLst>
            <p14:sldId id="261"/>
            <p14:sldId id="266"/>
            <p14:sldId id="267"/>
          </p14:sldIdLst>
        </p14:section>
        <p14:section name="Conclusions" id="{7526FDCD-4CD4-C148-907A-00658D760300}">
          <p14:sldIdLst>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59C4BF"/>
    <a:srgbClr val="FBF1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15"/>
    <p:restoredTop sz="96189"/>
  </p:normalViewPr>
  <p:slideViewPr>
    <p:cSldViewPr snapToGrid="0" snapToObjects="1">
      <p:cViewPr varScale="1">
        <p:scale>
          <a:sx n="137" d="100"/>
          <a:sy n="137" d="100"/>
        </p:scale>
        <p:origin x="224" y="4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12FE49-B048-CC4E-B550-9E04145DA83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5633C5-FC99-F14C-A43F-3264EECE01B4}">
      <dgm:prSet phldrT="[Text]"/>
      <dgm:spPr/>
      <dgm:t>
        <a:bodyPr/>
        <a:lstStyle/>
        <a:p>
          <a:pPr>
            <a:lnSpc>
              <a:spcPct val="100000"/>
            </a:lnSpc>
          </a:pPr>
          <a:r>
            <a:rPr lang="en-US"/>
            <a:t>Data Cleaning</a:t>
          </a:r>
        </a:p>
      </dgm:t>
    </dgm:pt>
    <dgm:pt modelId="{59AFBC90-CC99-A745-A9BD-0803A0B4ABB8}" type="parTrans" cxnId="{D776417D-5030-CD41-8553-104B68D6894F}">
      <dgm:prSet/>
      <dgm:spPr/>
      <dgm:t>
        <a:bodyPr/>
        <a:lstStyle/>
        <a:p>
          <a:endParaRPr lang="en-US"/>
        </a:p>
      </dgm:t>
    </dgm:pt>
    <dgm:pt modelId="{E51B5E04-71C9-6340-B0AA-07298DE20ABD}" type="sibTrans" cxnId="{D776417D-5030-CD41-8553-104B68D6894F}">
      <dgm:prSet/>
      <dgm:spPr/>
      <dgm:t>
        <a:bodyPr/>
        <a:lstStyle/>
        <a:p>
          <a:endParaRPr lang="en-US"/>
        </a:p>
      </dgm:t>
    </dgm:pt>
    <dgm:pt modelId="{505ADFDC-85B7-0A40-B307-C8D3388B72CE}">
      <dgm:prSet phldrT="[Text]"/>
      <dgm:spPr/>
      <dgm:t>
        <a:bodyPr/>
        <a:lstStyle/>
        <a:p>
          <a:pPr>
            <a:lnSpc>
              <a:spcPct val="100000"/>
            </a:lnSpc>
          </a:pPr>
          <a:r>
            <a:rPr lang="en-US" dirty="0"/>
            <a:t>Exploratory Data Analysis</a:t>
          </a:r>
        </a:p>
      </dgm:t>
    </dgm:pt>
    <dgm:pt modelId="{22766DAD-3665-9844-809E-DFAFE69B80FF}" type="parTrans" cxnId="{6B230A08-E920-A54F-90B1-412B85FCAA8E}">
      <dgm:prSet/>
      <dgm:spPr/>
      <dgm:t>
        <a:bodyPr/>
        <a:lstStyle/>
        <a:p>
          <a:endParaRPr lang="en-US"/>
        </a:p>
      </dgm:t>
    </dgm:pt>
    <dgm:pt modelId="{A3E15739-5350-5E45-B56E-8F6FEF8017CF}" type="sibTrans" cxnId="{6B230A08-E920-A54F-90B1-412B85FCAA8E}">
      <dgm:prSet/>
      <dgm:spPr/>
      <dgm:t>
        <a:bodyPr/>
        <a:lstStyle/>
        <a:p>
          <a:endParaRPr lang="en-US"/>
        </a:p>
      </dgm:t>
    </dgm:pt>
    <dgm:pt modelId="{FBCD5F4D-FB30-754B-A655-C35217E3C284}">
      <dgm:prSet phldrT="[Text]"/>
      <dgm:spPr/>
      <dgm:t>
        <a:bodyPr/>
        <a:lstStyle/>
        <a:p>
          <a:pPr>
            <a:lnSpc>
              <a:spcPct val="100000"/>
            </a:lnSpc>
          </a:pPr>
          <a:r>
            <a:rPr lang="en-US"/>
            <a:t>Modeling</a:t>
          </a:r>
        </a:p>
      </dgm:t>
    </dgm:pt>
    <dgm:pt modelId="{754308D4-4574-FA48-851D-747035796B52}" type="parTrans" cxnId="{05768375-2725-C247-8A09-7B2A9505F840}">
      <dgm:prSet/>
      <dgm:spPr/>
      <dgm:t>
        <a:bodyPr/>
        <a:lstStyle/>
        <a:p>
          <a:endParaRPr lang="en-US"/>
        </a:p>
      </dgm:t>
    </dgm:pt>
    <dgm:pt modelId="{F2F25B90-D3F9-DF46-B9DF-0C2FFDB27140}" type="sibTrans" cxnId="{05768375-2725-C247-8A09-7B2A9505F840}">
      <dgm:prSet/>
      <dgm:spPr/>
      <dgm:t>
        <a:bodyPr/>
        <a:lstStyle/>
        <a:p>
          <a:endParaRPr lang="en-US"/>
        </a:p>
      </dgm:t>
    </dgm:pt>
    <dgm:pt modelId="{5AFB66FB-2292-E246-9389-A46C0CE3DFFC}">
      <dgm:prSet/>
      <dgm:spPr/>
      <dgm:t>
        <a:bodyPr/>
        <a:lstStyle/>
        <a:p>
          <a:pPr>
            <a:lnSpc>
              <a:spcPct val="100000"/>
            </a:lnSpc>
          </a:pPr>
          <a:r>
            <a:rPr lang="en-US" dirty="0"/>
            <a:t>Metrics</a:t>
          </a:r>
        </a:p>
      </dgm:t>
    </dgm:pt>
    <dgm:pt modelId="{FB42680B-5441-224C-855D-C7426FACDB4B}" type="parTrans" cxnId="{48CDABD5-C39A-334C-8DA7-4A893B3D88A3}">
      <dgm:prSet/>
      <dgm:spPr/>
      <dgm:t>
        <a:bodyPr/>
        <a:lstStyle/>
        <a:p>
          <a:endParaRPr lang="en-US"/>
        </a:p>
      </dgm:t>
    </dgm:pt>
    <dgm:pt modelId="{644606DC-82CF-CC4C-A7AE-523353ACE6FA}" type="sibTrans" cxnId="{48CDABD5-C39A-334C-8DA7-4A893B3D88A3}">
      <dgm:prSet/>
      <dgm:spPr/>
      <dgm:t>
        <a:bodyPr/>
        <a:lstStyle/>
        <a:p>
          <a:endParaRPr lang="en-US"/>
        </a:p>
      </dgm:t>
    </dgm:pt>
    <dgm:pt modelId="{B857E601-B624-CC44-94AE-394240E0BCEB}">
      <dgm:prSet/>
      <dgm:spPr/>
      <dgm:t>
        <a:bodyPr/>
        <a:lstStyle/>
        <a:p>
          <a:pPr>
            <a:lnSpc>
              <a:spcPct val="100000"/>
            </a:lnSpc>
          </a:pPr>
          <a:r>
            <a:rPr lang="en-US"/>
            <a:t>Featuring Engineering</a:t>
          </a:r>
        </a:p>
      </dgm:t>
    </dgm:pt>
    <dgm:pt modelId="{1982D064-D585-EE4F-BBCF-509B92BB0D55}" type="parTrans" cxnId="{21926122-760F-2448-B617-93649A67C9A5}">
      <dgm:prSet/>
      <dgm:spPr/>
      <dgm:t>
        <a:bodyPr/>
        <a:lstStyle/>
        <a:p>
          <a:endParaRPr lang="en-US"/>
        </a:p>
      </dgm:t>
    </dgm:pt>
    <dgm:pt modelId="{172134E0-4CD9-CA43-A481-735926973536}" type="sibTrans" cxnId="{21926122-760F-2448-B617-93649A67C9A5}">
      <dgm:prSet/>
      <dgm:spPr/>
      <dgm:t>
        <a:bodyPr/>
        <a:lstStyle/>
        <a:p>
          <a:endParaRPr lang="en-US"/>
        </a:p>
      </dgm:t>
    </dgm:pt>
    <dgm:pt modelId="{1C339CF5-D826-43B8-9C54-042AE320E363}" type="pres">
      <dgm:prSet presAssocID="{8912FE49-B048-CC4E-B550-9E04145DA830}" presName="root" presStyleCnt="0">
        <dgm:presLayoutVars>
          <dgm:dir/>
          <dgm:resizeHandles val="exact"/>
        </dgm:presLayoutVars>
      </dgm:prSet>
      <dgm:spPr/>
    </dgm:pt>
    <dgm:pt modelId="{21CD0BBA-0267-4BF6-8A0E-BE36CFD0BD7A}" type="pres">
      <dgm:prSet presAssocID="{265633C5-FC99-F14C-A43F-3264EECE01B4}" presName="compNode" presStyleCnt="0"/>
      <dgm:spPr/>
    </dgm:pt>
    <dgm:pt modelId="{8D85DB43-D433-4802-AD59-9D2A5B51E985}" type="pres">
      <dgm:prSet presAssocID="{265633C5-FC99-F14C-A43F-3264EECE01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9E6AA80B-2F77-4262-88C9-386B9114A3E5}" type="pres">
      <dgm:prSet presAssocID="{265633C5-FC99-F14C-A43F-3264EECE01B4}" presName="spaceRect" presStyleCnt="0"/>
      <dgm:spPr/>
    </dgm:pt>
    <dgm:pt modelId="{2B1E11CB-637E-40AF-BC93-7432F464C34A}" type="pres">
      <dgm:prSet presAssocID="{265633C5-FC99-F14C-A43F-3264EECE01B4}" presName="textRect" presStyleLbl="revTx" presStyleIdx="0" presStyleCnt="5">
        <dgm:presLayoutVars>
          <dgm:chMax val="1"/>
          <dgm:chPref val="1"/>
        </dgm:presLayoutVars>
      </dgm:prSet>
      <dgm:spPr/>
    </dgm:pt>
    <dgm:pt modelId="{450F3904-B9B8-4E50-B58C-4335B0FCC63F}" type="pres">
      <dgm:prSet presAssocID="{E51B5E04-71C9-6340-B0AA-07298DE20ABD}" presName="sibTrans" presStyleCnt="0"/>
      <dgm:spPr/>
    </dgm:pt>
    <dgm:pt modelId="{998B4CB8-17C7-480D-9B3C-7EF5C68F613D}" type="pres">
      <dgm:prSet presAssocID="{505ADFDC-85B7-0A40-B307-C8D3388B72CE}" presName="compNode" presStyleCnt="0"/>
      <dgm:spPr/>
    </dgm:pt>
    <dgm:pt modelId="{F10995FA-E857-47D5-B0CA-52982F968EA2}" type="pres">
      <dgm:prSet presAssocID="{505ADFDC-85B7-0A40-B307-C8D3388B72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1778988-8BE2-41B1-936C-CAA7C21294CE}" type="pres">
      <dgm:prSet presAssocID="{505ADFDC-85B7-0A40-B307-C8D3388B72CE}" presName="spaceRect" presStyleCnt="0"/>
      <dgm:spPr/>
    </dgm:pt>
    <dgm:pt modelId="{F8C56E51-34B3-462E-8F8D-B48BEFF21743}" type="pres">
      <dgm:prSet presAssocID="{505ADFDC-85B7-0A40-B307-C8D3388B72CE}" presName="textRect" presStyleLbl="revTx" presStyleIdx="1" presStyleCnt="5">
        <dgm:presLayoutVars>
          <dgm:chMax val="1"/>
          <dgm:chPref val="1"/>
        </dgm:presLayoutVars>
      </dgm:prSet>
      <dgm:spPr/>
    </dgm:pt>
    <dgm:pt modelId="{D0EFBAD7-A0FD-4784-A0B3-18E3CA82E94A}" type="pres">
      <dgm:prSet presAssocID="{A3E15739-5350-5E45-B56E-8F6FEF8017CF}" presName="sibTrans" presStyleCnt="0"/>
      <dgm:spPr/>
    </dgm:pt>
    <dgm:pt modelId="{88240AE6-1206-49FB-9051-E04E6B2B1C0D}" type="pres">
      <dgm:prSet presAssocID="{B857E601-B624-CC44-94AE-394240E0BCEB}" presName="compNode" presStyleCnt="0"/>
      <dgm:spPr/>
    </dgm:pt>
    <dgm:pt modelId="{C2027CAD-542B-4CDD-95AB-48DFED309E5A}" type="pres">
      <dgm:prSet presAssocID="{B857E601-B624-CC44-94AE-394240E0BC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8689274-C180-495D-8E75-8FFF1C3638E0}" type="pres">
      <dgm:prSet presAssocID="{B857E601-B624-CC44-94AE-394240E0BCEB}" presName="spaceRect" presStyleCnt="0"/>
      <dgm:spPr/>
    </dgm:pt>
    <dgm:pt modelId="{6F863758-DC1E-47E7-B288-B560FBBCC751}" type="pres">
      <dgm:prSet presAssocID="{B857E601-B624-CC44-94AE-394240E0BCEB}" presName="textRect" presStyleLbl="revTx" presStyleIdx="2" presStyleCnt="5">
        <dgm:presLayoutVars>
          <dgm:chMax val="1"/>
          <dgm:chPref val="1"/>
        </dgm:presLayoutVars>
      </dgm:prSet>
      <dgm:spPr/>
    </dgm:pt>
    <dgm:pt modelId="{90149FE2-429F-4566-BBB0-125D177F2D98}" type="pres">
      <dgm:prSet presAssocID="{172134E0-4CD9-CA43-A481-735926973536}" presName="sibTrans" presStyleCnt="0"/>
      <dgm:spPr/>
    </dgm:pt>
    <dgm:pt modelId="{14D9FD2D-71FE-4E9B-88C6-A6D7379B0A20}" type="pres">
      <dgm:prSet presAssocID="{FBCD5F4D-FB30-754B-A655-C35217E3C284}" presName="compNode" presStyleCnt="0"/>
      <dgm:spPr/>
    </dgm:pt>
    <dgm:pt modelId="{483F2757-40E1-47F3-A6DB-8AEE432DE3EA}" type="pres">
      <dgm:prSet presAssocID="{FBCD5F4D-FB30-754B-A655-C35217E3C28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E3E321ED-3BC9-431F-B0BE-8E10E37E0E17}" type="pres">
      <dgm:prSet presAssocID="{FBCD5F4D-FB30-754B-A655-C35217E3C284}" presName="spaceRect" presStyleCnt="0"/>
      <dgm:spPr/>
    </dgm:pt>
    <dgm:pt modelId="{10EE3002-83C6-40FC-9220-73172A93178B}" type="pres">
      <dgm:prSet presAssocID="{FBCD5F4D-FB30-754B-A655-C35217E3C284}" presName="textRect" presStyleLbl="revTx" presStyleIdx="3" presStyleCnt="5">
        <dgm:presLayoutVars>
          <dgm:chMax val="1"/>
          <dgm:chPref val="1"/>
        </dgm:presLayoutVars>
      </dgm:prSet>
      <dgm:spPr/>
    </dgm:pt>
    <dgm:pt modelId="{97D08411-B839-4DBE-BA8E-ADE0B5D6893D}" type="pres">
      <dgm:prSet presAssocID="{F2F25B90-D3F9-DF46-B9DF-0C2FFDB27140}" presName="sibTrans" presStyleCnt="0"/>
      <dgm:spPr/>
    </dgm:pt>
    <dgm:pt modelId="{60BB1786-8721-471D-8560-CF3D5BEB677B}" type="pres">
      <dgm:prSet presAssocID="{5AFB66FB-2292-E246-9389-A46C0CE3DFFC}" presName="compNode" presStyleCnt="0"/>
      <dgm:spPr/>
    </dgm:pt>
    <dgm:pt modelId="{E6C98B46-48B8-4EE3-BB75-AF5454B4EFDE}" type="pres">
      <dgm:prSet presAssocID="{5AFB66FB-2292-E246-9389-A46C0CE3DFF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59F6216-CBFA-4AC2-ADE9-B0BEF206B11C}" type="pres">
      <dgm:prSet presAssocID="{5AFB66FB-2292-E246-9389-A46C0CE3DFFC}" presName="spaceRect" presStyleCnt="0"/>
      <dgm:spPr/>
    </dgm:pt>
    <dgm:pt modelId="{8B348179-F4F1-49FD-B803-51B0933FC843}" type="pres">
      <dgm:prSet presAssocID="{5AFB66FB-2292-E246-9389-A46C0CE3DFFC}" presName="textRect" presStyleLbl="revTx" presStyleIdx="4" presStyleCnt="5">
        <dgm:presLayoutVars>
          <dgm:chMax val="1"/>
          <dgm:chPref val="1"/>
        </dgm:presLayoutVars>
      </dgm:prSet>
      <dgm:spPr/>
    </dgm:pt>
  </dgm:ptLst>
  <dgm:cxnLst>
    <dgm:cxn modelId="{6B230A08-E920-A54F-90B1-412B85FCAA8E}" srcId="{8912FE49-B048-CC4E-B550-9E04145DA830}" destId="{505ADFDC-85B7-0A40-B307-C8D3388B72CE}" srcOrd="1" destOrd="0" parTransId="{22766DAD-3665-9844-809E-DFAFE69B80FF}" sibTransId="{A3E15739-5350-5E45-B56E-8F6FEF8017CF}"/>
    <dgm:cxn modelId="{B311DF0C-2113-FF46-BE0F-5811FE13630C}" type="presOf" srcId="{265633C5-FC99-F14C-A43F-3264EECE01B4}" destId="{2B1E11CB-637E-40AF-BC93-7432F464C34A}" srcOrd="0" destOrd="0" presId="urn:microsoft.com/office/officeart/2018/2/layout/IconLabelList"/>
    <dgm:cxn modelId="{21926122-760F-2448-B617-93649A67C9A5}" srcId="{8912FE49-B048-CC4E-B550-9E04145DA830}" destId="{B857E601-B624-CC44-94AE-394240E0BCEB}" srcOrd="2" destOrd="0" parTransId="{1982D064-D585-EE4F-BBCF-509B92BB0D55}" sibTransId="{172134E0-4CD9-CA43-A481-735926973536}"/>
    <dgm:cxn modelId="{5D469B56-E98A-774C-913C-ED9C37E02EF0}" type="presOf" srcId="{505ADFDC-85B7-0A40-B307-C8D3388B72CE}" destId="{F8C56E51-34B3-462E-8F8D-B48BEFF21743}" srcOrd="0" destOrd="0" presId="urn:microsoft.com/office/officeart/2018/2/layout/IconLabelList"/>
    <dgm:cxn modelId="{05768375-2725-C247-8A09-7B2A9505F840}" srcId="{8912FE49-B048-CC4E-B550-9E04145DA830}" destId="{FBCD5F4D-FB30-754B-A655-C35217E3C284}" srcOrd="3" destOrd="0" parTransId="{754308D4-4574-FA48-851D-747035796B52}" sibTransId="{F2F25B90-D3F9-DF46-B9DF-0C2FFDB27140}"/>
    <dgm:cxn modelId="{D776417D-5030-CD41-8553-104B68D6894F}" srcId="{8912FE49-B048-CC4E-B550-9E04145DA830}" destId="{265633C5-FC99-F14C-A43F-3264EECE01B4}" srcOrd="0" destOrd="0" parTransId="{59AFBC90-CC99-A745-A9BD-0803A0B4ABB8}" sibTransId="{E51B5E04-71C9-6340-B0AA-07298DE20ABD}"/>
    <dgm:cxn modelId="{405BCAA3-9205-9E4C-89E0-7FBC878D69F7}" type="presOf" srcId="{B857E601-B624-CC44-94AE-394240E0BCEB}" destId="{6F863758-DC1E-47E7-B288-B560FBBCC751}" srcOrd="0" destOrd="0" presId="urn:microsoft.com/office/officeart/2018/2/layout/IconLabelList"/>
    <dgm:cxn modelId="{04905DAD-4149-5044-AF5A-C683DEF80BE3}" type="presOf" srcId="{5AFB66FB-2292-E246-9389-A46C0CE3DFFC}" destId="{8B348179-F4F1-49FD-B803-51B0933FC843}" srcOrd="0" destOrd="0" presId="urn:microsoft.com/office/officeart/2018/2/layout/IconLabelList"/>
    <dgm:cxn modelId="{4C11ADBC-43ED-1647-B72B-8270A9A273B4}" type="presOf" srcId="{8912FE49-B048-CC4E-B550-9E04145DA830}" destId="{1C339CF5-D826-43B8-9C54-042AE320E363}" srcOrd="0" destOrd="0" presId="urn:microsoft.com/office/officeart/2018/2/layout/IconLabelList"/>
    <dgm:cxn modelId="{48CDABD5-C39A-334C-8DA7-4A893B3D88A3}" srcId="{8912FE49-B048-CC4E-B550-9E04145DA830}" destId="{5AFB66FB-2292-E246-9389-A46C0CE3DFFC}" srcOrd="4" destOrd="0" parTransId="{FB42680B-5441-224C-855D-C7426FACDB4B}" sibTransId="{644606DC-82CF-CC4C-A7AE-523353ACE6FA}"/>
    <dgm:cxn modelId="{0207FBE7-E1D4-E147-B3DB-0C49FE7464CE}" type="presOf" srcId="{FBCD5F4D-FB30-754B-A655-C35217E3C284}" destId="{10EE3002-83C6-40FC-9220-73172A93178B}" srcOrd="0" destOrd="0" presId="urn:microsoft.com/office/officeart/2018/2/layout/IconLabelList"/>
    <dgm:cxn modelId="{B70B2EA0-F4D0-ED4E-82C3-D4EBDBB3FD9D}" type="presParOf" srcId="{1C339CF5-D826-43B8-9C54-042AE320E363}" destId="{21CD0BBA-0267-4BF6-8A0E-BE36CFD0BD7A}" srcOrd="0" destOrd="0" presId="urn:microsoft.com/office/officeart/2018/2/layout/IconLabelList"/>
    <dgm:cxn modelId="{0CE473A0-6E23-F743-813F-17CB729E838A}" type="presParOf" srcId="{21CD0BBA-0267-4BF6-8A0E-BE36CFD0BD7A}" destId="{8D85DB43-D433-4802-AD59-9D2A5B51E985}" srcOrd="0" destOrd="0" presId="urn:microsoft.com/office/officeart/2018/2/layout/IconLabelList"/>
    <dgm:cxn modelId="{20E7314E-31C5-684B-B70C-205628B247C1}" type="presParOf" srcId="{21CD0BBA-0267-4BF6-8A0E-BE36CFD0BD7A}" destId="{9E6AA80B-2F77-4262-88C9-386B9114A3E5}" srcOrd="1" destOrd="0" presId="urn:microsoft.com/office/officeart/2018/2/layout/IconLabelList"/>
    <dgm:cxn modelId="{322463EE-247E-7147-83D8-68CAACD41E76}" type="presParOf" srcId="{21CD0BBA-0267-4BF6-8A0E-BE36CFD0BD7A}" destId="{2B1E11CB-637E-40AF-BC93-7432F464C34A}" srcOrd="2" destOrd="0" presId="urn:microsoft.com/office/officeart/2018/2/layout/IconLabelList"/>
    <dgm:cxn modelId="{791F80FD-1DC8-D14A-A20A-C29234B78E0F}" type="presParOf" srcId="{1C339CF5-D826-43B8-9C54-042AE320E363}" destId="{450F3904-B9B8-4E50-B58C-4335B0FCC63F}" srcOrd="1" destOrd="0" presId="urn:microsoft.com/office/officeart/2018/2/layout/IconLabelList"/>
    <dgm:cxn modelId="{DBD859BB-C561-F34E-8181-091423D2988B}" type="presParOf" srcId="{1C339CF5-D826-43B8-9C54-042AE320E363}" destId="{998B4CB8-17C7-480D-9B3C-7EF5C68F613D}" srcOrd="2" destOrd="0" presId="urn:microsoft.com/office/officeart/2018/2/layout/IconLabelList"/>
    <dgm:cxn modelId="{E04C7942-2B3B-6D4A-9310-17749FA420A0}" type="presParOf" srcId="{998B4CB8-17C7-480D-9B3C-7EF5C68F613D}" destId="{F10995FA-E857-47D5-B0CA-52982F968EA2}" srcOrd="0" destOrd="0" presId="urn:microsoft.com/office/officeart/2018/2/layout/IconLabelList"/>
    <dgm:cxn modelId="{8EEB9F53-9CB8-4B4E-BD83-DD2106AA06EB}" type="presParOf" srcId="{998B4CB8-17C7-480D-9B3C-7EF5C68F613D}" destId="{21778988-8BE2-41B1-936C-CAA7C21294CE}" srcOrd="1" destOrd="0" presId="urn:microsoft.com/office/officeart/2018/2/layout/IconLabelList"/>
    <dgm:cxn modelId="{D6150576-8C40-BF4D-BBD0-EDCF650BD13F}" type="presParOf" srcId="{998B4CB8-17C7-480D-9B3C-7EF5C68F613D}" destId="{F8C56E51-34B3-462E-8F8D-B48BEFF21743}" srcOrd="2" destOrd="0" presId="urn:microsoft.com/office/officeart/2018/2/layout/IconLabelList"/>
    <dgm:cxn modelId="{4828695F-6091-A54A-BB8E-57E090E43413}" type="presParOf" srcId="{1C339CF5-D826-43B8-9C54-042AE320E363}" destId="{D0EFBAD7-A0FD-4784-A0B3-18E3CA82E94A}" srcOrd="3" destOrd="0" presId="urn:microsoft.com/office/officeart/2018/2/layout/IconLabelList"/>
    <dgm:cxn modelId="{856535B6-8138-1642-959E-1791DBB765DE}" type="presParOf" srcId="{1C339CF5-D826-43B8-9C54-042AE320E363}" destId="{88240AE6-1206-49FB-9051-E04E6B2B1C0D}" srcOrd="4" destOrd="0" presId="urn:microsoft.com/office/officeart/2018/2/layout/IconLabelList"/>
    <dgm:cxn modelId="{DE24E81F-C144-0B48-B238-483195356E43}" type="presParOf" srcId="{88240AE6-1206-49FB-9051-E04E6B2B1C0D}" destId="{C2027CAD-542B-4CDD-95AB-48DFED309E5A}" srcOrd="0" destOrd="0" presId="urn:microsoft.com/office/officeart/2018/2/layout/IconLabelList"/>
    <dgm:cxn modelId="{1C1A7586-5562-5340-8820-97D160386BF0}" type="presParOf" srcId="{88240AE6-1206-49FB-9051-E04E6B2B1C0D}" destId="{18689274-C180-495D-8E75-8FFF1C3638E0}" srcOrd="1" destOrd="0" presId="urn:microsoft.com/office/officeart/2018/2/layout/IconLabelList"/>
    <dgm:cxn modelId="{4CB027E7-C47D-5E42-9A47-C83E6AD650E8}" type="presParOf" srcId="{88240AE6-1206-49FB-9051-E04E6B2B1C0D}" destId="{6F863758-DC1E-47E7-B288-B560FBBCC751}" srcOrd="2" destOrd="0" presId="urn:microsoft.com/office/officeart/2018/2/layout/IconLabelList"/>
    <dgm:cxn modelId="{FA5A50F3-8A38-DC47-82C1-3BC52A562DCC}" type="presParOf" srcId="{1C339CF5-D826-43B8-9C54-042AE320E363}" destId="{90149FE2-429F-4566-BBB0-125D177F2D98}" srcOrd="5" destOrd="0" presId="urn:microsoft.com/office/officeart/2018/2/layout/IconLabelList"/>
    <dgm:cxn modelId="{59E6A213-CBAF-894B-BE07-1F9837611FE4}" type="presParOf" srcId="{1C339CF5-D826-43B8-9C54-042AE320E363}" destId="{14D9FD2D-71FE-4E9B-88C6-A6D7379B0A20}" srcOrd="6" destOrd="0" presId="urn:microsoft.com/office/officeart/2018/2/layout/IconLabelList"/>
    <dgm:cxn modelId="{7889623B-65B9-584A-ACA7-60DAFC250E2F}" type="presParOf" srcId="{14D9FD2D-71FE-4E9B-88C6-A6D7379B0A20}" destId="{483F2757-40E1-47F3-A6DB-8AEE432DE3EA}" srcOrd="0" destOrd="0" presId="urn:microsoft.com/office/officeart/2018/2/layout/IconLabelList"/>
    <dgm:cxn modelId="{A1D56F68-637F-1841-8B31-E5267F026EFB}" type="presParOf" srcId="{14D9FD2D-71FE-4E9B-88C6-A6D7379B0A20}" destId="{E3E321ED-3BC9-431F-B0BE-8E10E37E0E17}" srcOrd="1" destOrd="0" presId="urn:microsoft.com/office/officeart/2018/2/layout/IconLabelList"/>
    <dgm:cxn modelId="{67B5EA71-DD68-BD42-B56D-CB5B7AA5C456}" type="presParOf" srcId="{14D9FD2D-71FE-4E9B-88C6-A6D7379B0A20}" destId="{10EE3002-83C6-40FC-9220-73172A93178B}" srcOrd="2" destOrd="0" presId="urn:microsoft.com/office/officeart/2018/2/layout/IconLabelList"/>
    <dgm:cxn modelId="{9E3B3FDA-B2FB-8549-B14A-BDF6C603BFC8}" type="presParOf" srcId="{1C339CF5-D826-43B8-9C54-042AE320E363}" destId="{97D08411-B839-4DBE-BA8E-ADE0B5D6893D}" srcOrd="7" destOrd="0" presId="urn:microsoft.com/office/officeart/2018/2/layout/IconLabelList"/>
    <dgm:cxn modelId="{3209C243-A3E5-8649-9C58-351F1E4FD0B1}" type="presParOf" srcId="{1C339CF5-D826-43B8-9C54-042AE320E363}" destId="{60BB1786-8721-471D-8560-CF3D5BEB677B}" srcOrd="8" destOrd="0" presId="urn:microsoft.com/office/officeart/2018/2/layout/IconLabelList"/>
    <dgm:cxn modelId="{D01D7492-B7BB-F046-92CD-668E6F837089}" type="presParOf" srcId="{60BB1786-8721-471D-8560-CF3D5BEB677B}" destId="{E6C98B46-48B8-4EE3-BB75-AF5454B4EFDE}" srcOrd="0" destOrd="0" presId="urn:microsoft.com/office/officeart/2018/2/layout/IconLabelList"/>
    <dgm:cxn modelId="{93D09ECA-7267-DF4D-93F6-E0FEB2CA35E6}" type="presParOf" srcId="{60BB1786-8721-471D-8560-CF3D5BEB677B}" destId="{C59F6216-CBFA-4AC2-ADE9-B0BEF206B11C}" srcOrd="1" destOrd="0" presId="urn:microsoft.com/office/officeart/2018/2/layout/IconLabelList"/>
    <dgm:cxn modelId="{A4450EC1-DC10-0049-947F-7C9ED7851A26}" type="presParOf" srcId="{60BB1786-8721-471D-8560-CF3D5BEB677B}" destId="{8B348179-F4F1-49FD-B803-51B0933FC84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5DB43-D433-4802-AD59-9D2A5B51E985}">
      <dsp:nvSpPr>
        <dsp:cNvPr id="0" name=""/>
        <dsp:cNvSpPr/>
      </dsp:nvSpPr>
      <dsp:spPr>
        <a:xfrm>
          <a:off x="1040737" y="133968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1E11CB-637E-40AF-BC93-7432F464C34A}">
      <dsp:nvSpPr>
        <dsp:cNvPr id="0" name=""/>
        <dsp:cNvSpPr/>
      </dsp:nvSpPr>
      <dsp:spPr>
        <a:xfrm>
          <a:off x="545737" y="2419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Cleaning</a:t>
          </a:r>
        </a:p>
      </dsp:txBody>
      <dsp:txXfrm>
        <a:off x="545737" y="2419768"/>
        <a:ext cx="1800000" cy="720000"/>
      </dsp:txXfrm>
    </dsp:sp>
    <dsp:sp modelId="{F10995FA-E857-47D5-B0CA-52982F968EA2}">
      <dsp:nvSpPr>
        <dsp:cNvPr id="0" name=""/>
        <dsp:cNvSpPr/>
      </dsp:nvSpPr>
      <dsp:spPr>
        <a:xfrm>
          <a:off x="3155737" y="133968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56E51-34B3-462E-8F8D-B48BEFF21743}">
      <dsp:nvSpPr>
        <dsp:cNvPr id="0" name=""/>
        <dsp:cNvSpPr/>
      </dsp:nvSpPr>
      <dsp:spPr>
        <a:xfrm>
          <a:off x="2660737" y="2419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Exploratory Data Analysis</a:t>
          </a:r>
        </a:p>
      </dsp:txBody>
      <dsp:txXfrm>
        <a:off x="2660737" y="2419768"/>
        <a:ext cx="1800000" cy="720000"/>
      </dsp:txXfrm>
    </dsp:sp>
    <dsp:sp modelId="{C2027CAD-542B-4CDD-95AB-48DFED309E5A}">
      <dsp:nvSpPr>
        <dsp:cNvPr id="0" name=""/>
        <dsp:cNvSpPr/>
      </dsp:nvSpPr>
      <dsp:spPr>
        <a:xfrm>
          <a:off x="5270737" y="133968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863758-DC1E-47E7-B288-B560FBBCC751}">
      <dsp:nvSpPr>
        <dsp:cNvPr id="0" name=""/>
        <dsp:cNvSpPr/>
      </dsp:nvSpPr>
      <dsp:spPr>
        <a:xfrm>
          <a:off x="4775737" y="2419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Featuring Engineering</a:t>
          </a:r>
        </a:p>
      </dsp:txBody>
      <dsp:txXfrm>
        <a:off x="4775737" y="2419768"/>
        <a:ext cx="1800000" cy="720000"/>
      </dsp:txXfrm>
    </dsp:sp>
    <dsp:sp modelId="{483F2757-40E1-47F3-A6DB-8AEE432DE3EA}">
      <dsp:nvSpPr>
        <dsp:cNvPr id="0" name=""/>
        <dsp:cNvSpPr/>
      </dsp:nvSpPr>
      <dsp:spPr>
        <a:xfrm>
          <a:off x="7385737" y="133968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EE3002-83C6-40FC-9220-73172A93178B}">
      <dsp:nvSpPr>
        <dsp:cNvPr id="0" name=""/>
        <dsp:cNvSpPr/>
      </dsp:nvSpPr>
      <dsp:spPr>
        <a:xfrm>
          <a:off x="6890737" y="2419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Modeling</a:t>
          </a:r>
        </a:p>
      </dsp:txBody>
      <dsp:txXfrm>
        <a:off x="6890737" y="2419768"/>
        <a:ext cx="1800000" cy="720000"/>
      </dsp:txXfrm>
    </dsp:sp>
    <dsp:sp modelId="{E6C98B46-48B8-4EE3-BB75-AF5454B4EFDE}">
      <dsp:nvSpPr>
        <dsp:cNvPr id="0" name=""/>
        <dsp:cNvSpPr/>
      </dsp:nvSpPr>
      <dsp:spPr>
        <a:xfrm>
          <a:off x="9500737" y="1339689"/>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48179-F4F1-49FD-B803-51B0933FC843}">
      <dsp:nvSpPr>
        <dsp:cNvPr id="0" name=""/>
        <dsp:cNvSpPr/>
      </dsp:nvSpPr>
      <dsp:spPr>
        <a:xfrm>
          <a:off x="9005737" y="2419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Metrics</a:t>
          </a:r>
        </a:p>
      </dsp:txBody>
      <dsp:txXfrm>
        <a:off x="9005737" y="2419768"/>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93221-2424-FF4A-B953-C83FC860BE58}" type="datetimeFigureOut">
              <a:rPr lang="en-US" smtClean="0"/>
              <a:t>4/10/20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DC3B3-57A8-AE46-A67B-A55FCF60F274}" type="slidenum">
              <a:rPr lang="en-US" smtClean="0"/>
              <a:t>‹#›</a:t>
            </a:fld>
            <a:endParaRPr lang="en-US"/>
          </a:p>
        </p:txBody>
      </p:sp>
    </p:spTree>
    <p:extLst>
      <p:ext uri="{BB962C8B-B14F-4D97-AF65-F5344CB8AC3E}">
        <p14:creationId xmlns:p14="http://schemas.microsoft.com/office/powerpoint/2010/main" val="24288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today I'm going to present to you my linear regression model that assesses the home prices in Ames Iowa. </a:t>
            </a:r>
          </a:p>
        </p:txBody>
      </p:sp>
      <p:sp>
        <p:nvSpPr>
          <p:cNvPr id="4" name="Slide Number Placeholder 3"/>
          <p:cNvSpPr>
            <a:spLocks noGrp="1"/>
          </p:cNvSpPr>
          <p:nvPr>
            <p:ph type="sldNum" sz="quarter" idx="5"/>
          </p:nvPr>
        </p:nvSpPr>
        <p:spPr/>
        <p:txBody>
          <a:bodyPr/>
          <a:lstStyle/>
          <a:p>
            <a:fld id="{77BDC3B3-57A8-AE46-A67B-A55FCF60F274}" type="slidenum">
              <a:rPr lang="en-US" smtClean="0"/>
              <a:t>1</a:t>
            </a:fld>
            <a:endParaRPr lang="en-US"/>
          </a:p>
        </p:txBody>
      </p:sp>
    </p:spTree>
    <p:extLst>
      <p:ext uri="{BB962C8B-B14F-4D97-AF65-F5344CB8AC3E}">
        <p14:creationId xmlns:p14="http://schemas.microsoft.com/office/powerpoint/2010/main" val="2078634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predictors that affect home prices in Ames, Iowa. </a:t>
            </a:r>
          </a:p>
          <a:p>
            <a:endParaRPr lang="en-US" dirty="0"/>
          </a:p>
          <a:p>
            <a:r>
              <a:rPr lang="en-US" dirty="0"/>
              <a:t>Looking at this chart, you might have lots of questions. </a:t>
            </a:r>
            <a:r>
              <a:rPr lang="en-US" dirty="0" err="1"/>
              <a:t>Beause</a:t>
            </a:r>
            <a:r>
              <a:rPr lang="en-US" dirty="0"/>
              <a:t> isn’t it common sense that general living area (</a:t>
            </a:r>
            <a:r>
              <a:rPr lang="en-US" dirty="0" err="1"/>
              <a:t>sq</a:t>
            </a:r>
            <a:r>
              <a:rPr lang="en-US" dirty="0"/>
              <a:t> ft) affects housing prices more? Why does central air have highest % change? </a:t>
            </a:r>
          </a:p>
          <a:p>
            <a:endParaRPr lang="en-US" dirty="0"/>
          </a:p>
          <a:p>
            <a:r>
              <a:rPr lang="en-US" dirty="0"/>
              <a:t>And that’s because the highest predictors in this model are all categorical or binary. So a 1 unit change affects the model more but if we interpret the coefficients using real life example, they will be more clear. </a:t>
            </a:r>
          </a:p>
          <a:p>
            <a:endParaRPr lang="en-US" dirty="0"/>
          </a:p>
          <a:p>
            <a:r>
              <a:rPr lang="en-US" dirty="0"/>
              <a:t>Five hundred one thousand two hundred and fifty dollars. </a:t>
            </a:r>
          </a:p>
          <a:p>
            <a:endParaRPr lang="en-US" dirty="0"/>
          </a:p>
          <a:p>
            <a:r>
              <a:rPr lang="en-US" dirty="0"/>
              <a:t>But an average size of a bedroom is about 132 </a:t>
            </a:r>
            <a:r>
              <a:rPr lang="en-US" dirty="0" err="1"/>
              <a:t>sq</a:t>
            </a:r>
            <a:r>
              <a:rPr lang="en-US" dirty="0"/>
              <a:t> ft so the range for the general living area is greater than central air or paved drive. So in real life application, the predictors with lower percentage in this chart actually affects the sale price more. </a:t>
            </a:r>
          </a:p>
        </p:txBody>
      </p:sp>
      <p:sp>
        <p:nvSpPr>
          <p:cNvPr id="4" name="Slide Number Placeholder 3"/>
          <p:cNvSpPr>
            <a:spLocks noGrp="1"/>
          </p:cNvSpPr>
          <p:nvPr>
            <p:ph type="sldNum" sz="quarter" idx="5"/>
          </p:nvPr>
        </p:nvSpPr>
        <p:spPr/>
        <p:txBody>
          <a:bodyPr/>
          <a:lstStyle/>
          <a:p>
            <a:fld id="{77BDC3B3-57A8-AE46-A67B-A55FCF60F274}" type="slidenum">
              <a:rPr lang="en-US" smtClean="0"/>
              <a:t>10</a:t>
            </a:fld>
            <a:endParaRPr lang="en-US"/>
          </a:p>
        </p:txBody>
      </p:sp>
    </p:spTree>
    <p:extLst>
      <p:ext uri="{BB962C8B-B14F-4D97-AF65-F5344CB8AC3E}">
        <p14:creationId xmlns:p14="http://schemas.microsoft.com/office/powerpoint/2010/main" val="301584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rely accurate data collection. And in this model, there are two factors that the assessor’s office has direct control over the accuracy. They are overall quality, and kitchen quality. </a:t>
            </a:r>
          </a:p>
          <a:p>
            <a:endParaRPr lang="en-US" dirty="0"/>
          </a:p>
          <a:p>
            <a:r>
              <a:rPr lang="en-US" dirty="0"/>
              <a:t>If the assessor’s office is adopting this model, it’s important that the office have standardized guidelines on how to rate houses and have more than one agent to evaluate a house to reduce bias. </a:t>
            </a:r>
          </a:p>
          <a:p>
            <a:endParaRPr lang="en-US" dirty="0"/>
          </a:p>
          <a:p>
            <a:endParaRPr lang="en-US" dirty="0"/>
          </a:p>
        </p:txBody>
      </p:sp>
      <p:sp>
        <p:nvSpPr>
          <p:cNvPr id="4" name="Slide Number Placeholder 3"/>
          <p:cNvSpPr>
            <a:spLocks noGrp="1"/>
          </p:cNvSpPr>
          <p:nvPr>
            <p:ph type="sldNum" sz="quarter" idx="5"/>
          </p:nvPr>
        </p:nvSpPr>
        <p:spPr/>
        <p:txBody>
          <a:bodyPr/>
          <a:lstStyle/>
          <a:p>
            <a:fld id="{77BDC3B3-57A8-AE46-A67B-A55FCF60F274}" type="slidenum">
              <a:rPr lang="en-US" smtClean="0"/>
              <a:t>11</a:t>
            </a:fld>
            <a:endParaRPr lang="en-US"/>
          </a:p>
        </p:txBody>
      </p:sp>
    </p:spTree>
    <p:extLst>
      <p:ext uri="{BB962C8B-B14F-4D97-AF65-F5344CB8AC3E}">
        <p14:creationId xmlns:p14="http://schemas.microsoft.com/office/powerpoint/2010/main" val="120267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for today. I'm going to explain my problem statement...Walk everyone through my modeling process...I will explain my conclusion, recommendation, and limitation of this model. then I will open up the floor to any questions and comments. </a:t>
            </a:r>
          </a:p>
        </p:txBody>
      </p:sp>
      <p:sp>
        <p:nvSpPr>
          <p:cNvPr id="4" name="Slide Number Placeholder 3"/>
          <p:cNvSpPr>
            <a:spLocks noGrp="1"/>
          </p:cNvSpPr>
          <p:nvPr>
            <p:ph type="sldNum" sz="quarter" idx="5"/>
          </p:nvPr>
        </p:nvSpPr>
        <p:spPr/>
        <p:txBody>
          <a:bodyPr/>
          <a:lstStyle/>
          <a:p>
            <a:fld id="{77BDC3B3-57A8-AE46-A67B-A55FCF60F274}" type="slidenum">
              <a:rPr lang="en-US" smtClean="0"/>
              <a:t>2</a:t>
            </a:fld>
            <a:endParaRPr lang="en-US"/>
          </a:p>
        </p:txBody>
      </p:sp>
    </p:spTree>
    <p:extLst>
      <p:ext uri="{BB962C8B-B14F-4D97-AF65-F5344CB8AC3E}">
        <p14:creationId xmlns:p14="http://schemas.microsoft.com/office/powerpoint/2010/main" val="414494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define the purpose of this project. </a:t>
            </a:r>
          </a:p>
          <a:p>
            <a:endParaRPr lang="en-US" dirty="0"/>
          </a:p>
          <a:p>
            <a:r>
              <a:rPr lang="en-US" dirty="0"/>
              <a:t>The client of this project is the Ames Assessor’s Office. </a:t>
            </a:r>
          </a:p>
          <a:p>
            <a:endParaRPr lang="en-US" dirty="0"/>
          </a:p>
          <a:p>
            <a:r>
              <a:rPr lang="en-US" dirty="0"/>
              <a:t>The Assessor’s Office is responsible for ……</a:t>
            </a:r>
          </a:p>
          <a:p>
            <a:endParaRPr lang="en-US" dirty="0"/>
          </a:p>
          <a:p>
            <a:r>
              <a:rPr lang="en-US" dirty="0"/>
              <a:t>So it’s important to find the most accurate linear…..</a:t>
            </a:r>
          </a:p>
          <a:p>
            <a:r>
              <a:rPr lang="en-US" dirty="0"/>
              <a:t>Besides accuracy, it’s crucial that the model can be updated and replicated for future use, since the results generated from this model affects Ames resident’s property taxes and the city’s tax revenues. </a:t>
            </a:r>
          </a:p>
          <a:p>
            <a:endParaRPr lang="en-US" dirty="0"/>
          </a:p>
          <a:p>
            <a:r>
              <a:rPr lang="en-US" dirty="0"/>
              <a:t>I'm going to walk through my model process in this presentation and I will answer the question of what are the relevant predictors that affect home prices at the end.</a:t>
            </a:r>
          </a:p>
        </p:txBody>
      </p:sp>
      <p:sp>
        <p:nvSpPr>
          <p:cNvPr id="4" name="Slide Number Placeholder 3"/>
          <p:cNvSpPr>
            <a:spLocks noGrp="1"/>
          </p:cNvSpPr>
          <p:nvPr>
            <p:ph type="sldNum" sz="quarter" idx="5"/>
          </p:nvPr>
        </p:nvSpPr>
        <p:spPr/>
        <p:txBody>
          <a:bodyPr/>
          <a:lstStyle/>
          <a:p>
            <a:fld id="{77BDC3B3-57A8-AE46-A67B-A55FCF60F274}" type="slidenum">
              <a:rPr lang="en-US" smtClean="0"/>
              <a:t>3</a:t>
            </a:fld>
            <a:endParaRPr lang="en-US"/>
          </a:p>
        </p:txBody>
      </p:sp>
    </p:spTree>
    <p:extLst>
      <p:ext uri="{BB962C8B-B14F-4D97-AF65-F5344CB8AC3E}">
        <p14:creationId xmlns:p14="http://schemas.microsoft.com/office/powerpoint/2010/main" val="370598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modeling process is outlined here. </a:t>
            </a:r>
          </a:p>
        </p:txBody>
      </p:sp>
      <p:sp>
        <p:nvSpPr>
          <p:cNvPr id="4" name="Slide Number Placeholder 3"/>
          <p:cNvSpPr>
            <a:spLocks noGrp="1"/>
          </p:cNvSpPr>
          <p:nvPr>
            <p:ph type="sldNum" sz="quarter" idx="5"/>
          </p:nvPr>
        </p:nvSpPr>
        <p:spPr/>
        <p:txBody>
          <a:bodyPr/>
          <a:lstStyle/>
          <a:p>
            <a:fld id="{77BDC3B3-57A8-AE46-A67B-A55FCF60F274}" type="slidenum">
              <a:rPr lang="en-US" smtClean="0"/>
              <a:t>4</a:t>
            </a:fld>
            <a:endParaRPr lang="en-US"/>
          </a:p>
        </p:txBody>
      </p:sp>
    </p:spTree>
    <p:extLst>
      <p:ext uri="{BB962C8B-B14F-4D97-AF65-F5344CB8AC3E}">
        <p14:creationId xmlns:p14="http://schemas.microsoft.com/office/powerpoint/2010/main" val="410291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first step to modeling is data cleaning. </a:t>
            </a:r>
          </a:p>
          <a:p>
            <a:endParaRPr lang="en-US" dirty="0"/>
          </a:p>
          <a:p>
            <a:r>
              <a:rPr lang="en-US" dirty="0"/>
              <a:t>It's important to keep a goal in mind when cleaning the data because it informs how I'm going to deal with missing values. </a:t>
            </a:r>
          </a:p>
          <a:p>
            <a:endParaRPr lang="en-US" dirty="0"/>
          </a:p>
          <a:p>
            <a:r>
              <a:rPr lang="en-US" dirty="0"/>
              <a:t>My goal is to not lose any data if I can fill them in. </a:t>
            </a:r>
          </a:p>
          <a:p>
            <a:endParaRPr lang="en-US" dirty="0"/>
          </a:p>
          <a:p>
            <a:r>
              <a:rPr lang="en-US" dirty="0"/>
              <a:t>So I looked at the data dictionary to figure out how what kind of data I'm working with first. </a:t>
            </a:r>
          </a:p>
          <a:p>
            <a:endParaRPr lang="en-US" dirty="0"/>
          </a:p>
          <a:p>
            <a:r>
              <a:rPr lang="en-US" dirty="0"/>
              <a:t>Any missing ordinal data, I filled them in according to the scale that’s used in the data collection process. </a:t>
            </a:r>
          </a:p>
          <a:p>
            <a:endParaRPr lang="en-US" dirty="0"/>
          </a:p>
          <a:p>
            <a:r>
              <a:rPr lang="en-US" dirty="0"/>
              <a:t>After fixing all the missing values, I replaced the ordinal data that’s a string with a numerical value that corresponds to the original scale. </a:t>
            </a:r>
          </a:p>
          <a:p>
            <a:endParaRPr lang="en-US" dirty="0"/>
          </a:p>
          <a:p>
            <a:r>
              <a:rPr lang="en-US" dirty="0"/>
              <a:t>Lot Frontage is the one that gave me the most trouble with about 300 total missing values. I actually did a simple linear regression to fill in the null values of lot frontage. </a:t>
            </a:r>
          </a:p>
        </p:txBody>
      </p:sp>
      <p:sp>
        <p:nvSpPr>
          <p:cNvPr id="4" name="Slide Number Placeholder 3"/>
          <p:cNvSpPr>
            <a:spLocks noGrp="1"/>
          </p:cNvSpPr>
          <p:nvPr>
            <p:ph type="sldNum" sz="quarter" idx="5"/>
          </p:nvPr>
        </p:nvSpPr>
        <p:spPr/>
        <p:txBody>
          <a:bodyPr/>
          <a:lstStyle/>
          <a:p>
            <a:fld id="{77BDC3B3-57A8-AE46-A67B-A55FCF60F274}" type="slidenum">
              <a:rPr lang="en-US" smtClean="0"/>
              <a:t>5</a:t>
            </a:fld>
            <a:endParaRPr lang="en-US"/>
          </a:p>
        </p:txBody>
      </p:sp>
    </p:spTree>
    <p:extLst>
      <p:ext uri="{BB962C8B-B14F-4D97-AF65-F5344CB8AC3E}">
        <p14:creationId xmlns:p14="http://schemas.microsoft.com/office/powerpoint/2010/main" val="342212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cleaning data, I plotted the numerical values against sale price. These are the 7 that I chose to include in my initial model. </a:t>
            </a:r>
          </a:p>
          <a:p>
            <a:endParaRPr lang="en-US" dirty="0"/>
          </a:p>
          <a:p>
            <a:r>
              <a:rPr lang="en-US" dirty="0"/>
              <a:t>The reason behind this is that they look fairly linear to sale price. </a:t>
            </a:r>
          </a:p>
        </p:txBody>
      </p:sp>
      <p:sp>
        <p:nvSpPr>
          <p:cNvPr id="4" name="Slide Number Placeholder 3"/>
          <p:cNvSpPr>
            <a:spLocks noGrp="1"/>
          </p:cNvSpPr>
          <p:nvPr>
            <p:ph type="sldNum" sz="quarter" idx="5"/>
          </p:nvPr>
        </p:nvSpPr>
        <p:spPr/>
        <p:txBody>
          <a:bodyPr/>
          <a:lstStyle/>
          <a:p>
            <a:fld id="{77BDC3B3-57A8-AE46-A67B-A55FCF60F274}" type="slidenum">
              <a:rPr lang="en-US" smtClean="0"/>
              <a:t>6</a:t>
            </a:fld>
            <a:endParaRPr lang="en-US"/>
          </a:p>
        </p:txBody>
      </p:sp>
    </p:spTree>
    <p:extLst>
      <p:ext uri="{BB962C8B-B14F-4D97-AF65-F5344CB8AC3E}">
        <p14:creationId xmlns:p14="http://schemas.microsoft.com/office/powerpoint/2010/main" val="2232454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dirty="0" err="1"/>
              <a:t>Qual</a:t>
            </a:r>
            <a:r>
              <a:rPr lang="en-US" dirty="0"/>
              <a:t> Total, </a:t>
            </a:r>
            <a:r>
              <a:rPr lang="en-US" dirty="0" err="1"/>
              <a:t>Bsmt</a:t>
            </a:r>
            <a:r>
              <a:rPr lang="en-US" dirty="0"/>
              <a:t> SF 1st </a:t>
            </a:r>
            <a:r>
              <a:rPr lang="en-US" dirty="0" err="1"/>
              <a:t>Flr</a:t>
            </a:r>
            <a:r>
              <a:rPr lang="en-US" dirty="0"/>
              <a:t> SF, Gr Liv Area, Mas </a:t>
            </a:r>
            <a:r>
              <a:rPr lang="en-US" dirty="0" err="1"/>
              <a:t>Vnr</a:t>
            </a:r>
            <a:r>
              <a:rPr lang="en-US" dirty="0"/>
              <a:t> Area, 2nd </a:t>
            </a:r>
            <a:r>
              <a:rPr lang="en-US" dirty="0" err="1"/>
              <a:t>Flr</a:t>
            </a:r>
            <a:r>
              <a:rPr lang="en-US" dirty="0"/>
              <a:t> SF, Garage Area, paved, new or con, Central Air, Electrical, Kitchen </a:t>
            </a:r>
            <a:r>
              <a:rPr lang="en-US" dirty="0" err="1"/>
              <a:t>Qual</a:t>
            </a:r>
            <a:r>
              <a:rPr lang="en-US" dirty="0"/>
              <a:t>, Neighborhood Codes</a:t>
            </a:r>
          </a:p>
          <a:p>
            <a:endParaRPr lang="en-US" dirty="0"/>
          </a:p>
        </p:txBody>
      </p:sp>
      <p:sp>
        <p:nvSpPr>
          <p:cNvPr id="4" name="Slide Number Placeholder 3"/>
          <p:cNvSpPr>
            <a:spLocks noGrp="1"/>
          </p:cNvSpPr>
          <p:nvPr>
            <p:ph type="sldNum" sz="quarter" idx="5"/>
          </p:nvPr>
        </p:nvSpPr>
        <p:spPr/>
        <p:txBody>
          <a:bodyPr/>
          <a:lstStyle/>
          <a:p>
            <a:fld id="{77BDC3B3-57A8-AE46-A67B-A55FCF60F274}" type="slidenum">
              <a:rPr lang="en-US" smtClean="0"/>
              <a:t>7</a:t>
            </a:fld>
            <a:endParaRPr lang="en-US"/>
          </a:p>
        </p:txBody>
      </p:sp>
    </p:spTree>
    <p:extLst>
      <p:ext uri="{BB962C8B-B14F-4D97-AF65-F5344CB8AC3E}">
        <p14:creationId xmlns:p14="http://schemas.microsoft.com/office/powerpoint/2010/main" val="406516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Contract 15% Down payment regular terms</a:t>
            </a:r>
          </a:p>
          <a:p>
            <a:endParaRPr lang="en-US" dirty="0"/>
          </a:p>
          <a:p>
            <a:r>
              <a:rPr lang="en-US" dirty="0"/>
              <a:t>Home just constructed and sold</a:t>
            </a:r>
          </a:p>
          <a:p>
            <a:endParaRPr lang="en-US" dirty="0"/>
          </a:p>
          <a:p>
            <a:r>
              <a:rPr lang="en-US" dirty="0"/>
              <a:t>Paved Drive (Ordinal): Paved driveway Y Paved P Partial Pavement N Dirt/Gravel</a:t>
            </a:r>
          </a:p>
        </p:txBody>
      </p:sp>
      <p:sp>
        <p:nvSpPr>
          <p:cNvPr id="4" name="Slide Number Placeholder 3"/>
          <p:cNvSpPr>
            <a:spLocks noGrp="1"/>
          </p:cNvSpPr>
          <p:nvPr>
            <p:ph type="sldNum" sz="quarter" idx="5"/>
          </p:nvPr>
        </p:nvSpPr>
        <p:spPr/>
        <p:txBody>
          <a:bodyPr/>
          <a:lstStyle/>
          <a:p>
            <a:fld id="{77BDC3B3-57A8-AE46-A67B-A55FCF60F274}" type="slidenum">
              <a:rPr lang="en-US" smtClean="0"/>
              <a:t>8</a:t>
            </a:fld>
            <a:endParaRPr lang="en-US"/>
          </a:p>
        </p:txBody>
      </p:sp>
    </p:spTree>
    <p:extLst>
      <p:ext uri="{BB962C8B-B14F-4D97-AF65-F5344CB8AC3E}">
        <p14:creationId xmlns:p14="http://schemas.microsoft.com/office/powerpoint/2010/main" val="351724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a:t>
            </a:r>
            <a:r>
              <a:rPr lang="en-US" dirty="0" err="1"/>
              <a:t>Qual</a:t>
            </a:r>
            <a:r>
              <a:rPr lang="en-US" dirty="0"/>
              <a:t> Total, </a:t>
            </a:r>
            <a:r>
              <a:rPr lang="en-US" dirty="0" err="1"/>
              <a:t>Bsmt</a:t>
            </a:r>
            <a:r>
              <a:rPr lang="en-US" dirty="0"/>
              <a:t> SF 1st </a:t>
            </a:r>
            <a:r>
              <a:rPr lang="en-US" dirty="0" err="1"/>
              <a:t>Flr</a:t>
            </a:r>
            <a:r>
              <a:rPr lang="en-US" dirty="0"/>
              <a:t> SF, Gr Liv Area, Mas </a:t>
            </a:r>
            <a:r>
              <a:rPr lang="en-US" dirty="0" err="1"/>
              <a:t>Vnr</a:t>
            </a:r>
            <a:r>
              <a:rPr lang="en-US" dirty="0"/>
              <a:t> Area, 2nd </a:t>
            </a:r>
            <a:r>
              <a:rPr lang="en-US" dirty="0" err="1"/>
              <a:t>Flr</a:t>
            </a:r>
            <a:r>
              <a:rPr lang="en-US" dirty="0"/>
              <a:t> SF, Garage Area, paved, new or con, Central Air, Electrical, Kitchen </a:t>
            </a:r>
            <a:r>
              <a:rPr lang="en-US" dirty="0" err="1"/>
              <a:t>Qual</a:t>
            </a:r>
            <a:r>
              <a:rPr lang="en-US" dirty="0"/>
              <a:t>, Neighborhood Codes</a:t>
            </a:r>
          </a:p>
          <a:p>
            <a:endParaRPr lang="en-US" dirty="0"/>
          </a:p>
          <a:p>
            <a:r>
              <a:rPr lang="en-US" dirty="0"/>
              <a:t>When is it good enough to stop? </a:t>
            </a:r>
          </a:p>
          <a:p>
            <a:endParaRPr lang="en-US" dirty="0"/>
          </a:p>
          <a:p>
            <a:r>
              <a:rPr lang="en-US" dirty="0"/>
              <a:t>I actually had another iteration of this model but the marginal return on diminishing my RMSE and MAE is very low. So adopting </a:t>
            </a:r>
            <a:r>
              <a:rPr lang="en-US" dirty="0" err="1"/>
              <a:t>occam’s</a:t>
            </a:r>
            <a:r>
              <a:rPr lang="en-US" dirty="0"/>
              <a:t> razor, I wrapped up with this simpler model that can be easily modified, replicated, and evaluated for future use. </a:t>
            </a:r>
          </a:p>
          <a:p>
            <a:endParaRPr lang="en-US" dirty="0"/>
          </a:p>
        </p:txBody>
      </p:sp>
      <p:sp>
        <p:nvSpPr>
          <p:cNvPr id="4" name="Slide Number Placeholder 3"/>
          <p:cNvSpPr>
            <a:spLocks noGrp="1"/>
          </p:cNvSpPr>
          <p:nvPr>
            <p:ph type="sldNum" sz="quarter" idx="5"/>
          </p:nvPr>
        </p:nvSpPr>
        <p:spPr/>
        <p:txBody>
          <a:bodyPr/>
          <a:lstStyle/>
          <a:p>
            <a:fld id="{77BDC3B3-57A8-AE46-A67B-A55FCF60F274}" type="slidenum">
              <a:rPr lang="en-US" smtClean="0"/>
              <a:t>9</a:t>
            </a:fld>
            <a:endParaRPr lang="en-US"/>
          </a:p>
        </p:txBody>
      </p:sp>
    </p:spTree>
    <p:extLst>
      <p:ext uri="{BB962C8B-B14F-4D97-AF65-F5344CB8AC3E}">
        <p14:creationId xmlns:p14="http://schemas.microsoft.com/office/powerpoint/2010/main" val="1548335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7772-96E9-3242-9937-0B991C5527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1BDEDD-A766-2E4A-9BF4-71B3E0D742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B6056E-0C72-C74B-BBD8-C04AA74FE970}"/>
              </a:ext>
            </a:extLst>
          </p:cNvPr>
          <p:cNvSpPr>
            <a:spLocks noGrp="1"/>
          </p:cNvSpPr>
          <p:nvPr>
            <p:ph type="dt" sz="half" idx="10"/>
          </p:nvPr>
        </p:nvSpPr>
        <p:spPr/>
        <p:txBody>
          <a:bodyPr/>
          <a:lstStyle/>
          <a:p>
            <a:fld id="{02AC24A9-CCB6-4F8D-B8DB-C2F3692CFA5A}" type="datetimeFigureOut">
              <a:rPr lang="en-US" smtClean="0"/>
              <a:t>4/10/20</a:t>
            </a:fld>
            <a:endParaRPr lang="en-US" dirty="0"/>
          </a:p>
        </p:txBody>
      </p:sp>
      <p:sp>
        <p:nvSpPr>
          <p:cNvPr id="5" name="Footer Placeholder 4">
            <a:extLst>
              <a:ext uri="{FF2B5EF4-FFF2-40B4-BE49-F238E27FC236}">
                <a16:creationId xmlns:a16="http://schemas.microsoft.com/office/drawing/2014/main" id="{DF33C6A3-CB27-D04E-9812-A8FEE50A91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B218D0-73AF-ED4C-8C69-5ABFBC419B6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90321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D8049-DB8F-434B-B43D-1C147E4AE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49906F-02B9-7942-9F43-37D0B78790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1D4F1-E932-4349-9543-C2FCE0271403}"/>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5" name="Footer Placeholder 4">
            <a:extLst>
              <a:ext uri="{FF2B5EF4-FFF2-40B4-BE49-F238E27FC236}">
                <a16:creationId xmlns:a16="http://schemas.microsoft.com/office/drawing/2014/main" id="{A130F776-E016-7C40-A9A4-CE14B79BC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A9EF0-7794-8C49-AD14-CC667AA5BCA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404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43F6E6-40A2-1841-A90E-725510F3BC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75304-127F-7B40-947E-8AE12EB289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A68D7-4682-A94A-8F94-2540464B189E}"/>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5" name="Footer Placeholder 4">
            <a:extLst>
              <a:ext uri="{FF2B5EF4-FFF2-40B4-BE49-F238E27FC236}">
                <a16:creationId xmlns:a16="http://schemas.microsoft.com/office/drawing/2014/main" id="{D8BAE51B-E82A-E448-9992-DA0E974D0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044F4-3321-0947-AFF3-D98B3CE6505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837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4383-3C50-EF4F-AC98-DB8D64846C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B1522-C7AA-B643-9ECA-E39248C91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F0973-189B-FD4B-8103-688548575218}"/>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5" name="Footer Placeholder 4">
            <a:extLst>
              <a:ext uri="{FF2B5EF4-FFF2-40B4-BE49-F238E27FC236}">
                <a16:creationId xmlns:a16="http://schemas.microsoft.com/office/drawing/2014/main" id="{2E53A89D-AC3F-8B4D-8D63-A495FDC15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6D95-975E-5944-B639-055BF1B77AD7}"/>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7936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B5AD0-B33E-6A4F-916C-7151B2DF6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97017F-B670-BE49-88EC-1B3175E952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972F9-AC7A-FA4E-AEF9-2DFE30581BBF}"/>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5" name="Footer Placeholder 4">
            <a:extLst>
              <a:ext uri="{FF2B5EF4-FFF2-40B4-BE49-F238E27FC236}">
                <a16:creationId xmlns:a16="http://schemas.microsoft.com/office/drawing/2014/main" id="{73EBCF1F-55C5-4942-BBFF-6F385BD5B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E571C-46E4-7B4A-8051-D4F00B0FFA52}"/>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6949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BCE8-58F2-2F40-BF7A-A6250B7062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7CBF-4026-6644-B7DE-1ECCCA29E2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60AEA9-520A-5E40-82F5-98394DB6AA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DAFF37-74DE-9F4B-84FA-3F0DB97D73A7}"/>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6" name="Footer Placeholder 5">
            <a:extLst>
              <a:ext uri="{FF2B5EF4-FFF2-40B4-BE49-F238E27FC236}">
                <a16:creationId xmlns:a16="http://schemas.microsoft.com/office/drawing/2014/main" id="{3AD82FB0-5ED5-4146-98C7-5343247C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1DCAF-BEAC-B543-BBEF-12F53FD143E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783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EA83-EF4F-6242-9B70-1F5945381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CCB73C-9232-6741-BAA3-62E99A6A4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C6588E-CCAA-1B4C-9F11-5CCC7919F9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76A35-69F6-4342-A7FC-C4DC525D9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44958-322D-894B-A1E9-EC04A525D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246040-7317-604B-A99F-9DFE70CC5645}"/>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8" name="Footer Placeholder 7">
            <a:extLst>
              <a:ext uri="{FF2B5EF4-FFF2-40B4-BE49-F238E27FC236}">
                <a16:creationId xmlns:a16="http://schemas.microsoft.com/office/drawing/2014/main" id="{D05A7998-2AC3-3747-9EE4-6A3C9629BB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DCB0B8-ECE5-1F47-A34E-7A612CE3272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51678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E963F-3879-6846-A58D-00B9BC527F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D57A76-5F42-D745-BCF4-039B2C9633A1}"/>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4" name="Footer Placeholder 3">
            <a:extLst>
              <a:ext uri="{FF2B5EF4-FFF2-40B4-BE49-F238E27FC236}">
                <a16:creationId xmlns:a16="http://schemas.microsoft.com/office/drawing/2014/main" id="{647234F4-92C0-274A-8252-D07A9A1269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6A1CB5-4765-8C41-8EE1-3B56D7BB3D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480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70FDD-3D1B-3747-BCDD-F1A6BBB02A3D}"/>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3" name="Footer Placeholder 2">
            <a:extLst>
              <a:ext uri="{FF2B5EF4-FFF2-40B4-BE49-F238E27FC236}">
                <a16:creationId xmlns:a16="http://schemas.microsoft.com/office/drawing/2014/main" id="{068D1FA7-915D-7948-A441-5407698DD6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76A728-D4E1-D740-82C4-5544FDFDF744}"/>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5374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B443-684A-0347-9207-ED19D906F8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B4A34F-A837-4742-9622-61C2D6FDB8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B16928-5CE8-BF48-8529-B65C1B749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156DD-88D8-8B41-AB69-59A7C7D9443C}"/>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6" name="Footer Placeholder 5">
            <a:extLst>
              <a:ext uri="{FF2B5EF4-FFF2-40B4-BE49-F238E27FC236}">
                <a16:creationId xmlns:a16="http://schemas.microsoft.com/office/drawing/2014/main" id="{690CE8C2-0604-1448-AF0F-1DF900A91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D0BF46-142A-A046-B4B4-ACD09AB9BE4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41772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6069-2898-D14A-A1D8-6D11598449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3E111-27C4-8348-94D2-0D195E875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EF7070-0DEE-F146-87BB-AD1277542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AB6FF-2ABA-D146-9B06-0454ED39024A}"/>
              </a:ext>
            </a:extLst>
          </p:cNvPr>
          <p:cNvSpPr>
            <a:spLocks noGrp="1"/>
          </p:cNvSpPr>
          <p:nvPr>
            <p:ph type="dt" sz="half" idx="10"/>
          </p:nvPr>
        </p:nvSpPr>
        <p:spPr/>
        <p:txBody>
          <a:bodyPr/>
          <a:lstStyle/>
          <a:p>
            <a:fld id="{02AC24A9-CCB6-4F8D-B8DB-C2F3692CFA5A}" type="datetimeFigureOut">
              <a:rPr lang="en-US" smtClean="0"/>
              <a:t>4/10/20</a:t>
            </a:fld>
            <a:endParaRPr lang="en-US"/>
          </a:p>
        </p:txBody>
      </p:sp>
      <p:sp>
        <p:nvSpPr>
          <p:cNvPr id="6" name="Footer Placeholder 5">
            <a:extLst>
              <a:ext uri="{FF2B5EF4-FFF2-40B4-BE49-F238E27FC236}">
                <a16:creationId xmlns:a16="http://schemas.microsoft.com/office/drawing/2014/main" id="{1337188E-CA38-9840-8E3A-5636C590B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587983-3A1C-C14A-B986-D56D1CACD246}"/>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116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59AADE-0A6B-574A-BDF8-A99CF4F75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077B97-21F8-324E-AABF-878F532F8D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2548F-CA1C-8D42-9E0C-8A98D4B93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4/10/20</a:t>
            </a:fld>
            <a:endParaRPr lang="en-US"/>
          </a:p>
        </p:txBody>
      </p:sp>
      <p:sp>
        <p:nvSpPr>
          <p:cNvPr id="5" name="Footer Placeholder 4">
            <a:extLst>
              <a:ext uri="{FF2B5EF4-FFF2-40B4-BE49-F238E27FC236}">
                <a16:creationId xmlns:a16="http://schemas.microsoft.com/office/drawing/2014/main" id="{51AA6C33-8382-774B-995B-27CE19000A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8715E4-7C1A-F14D-B7E4-D57B590C8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37606688"/>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emf"/><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jpeg"/><Relationship Id="rId7"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2.emf"/><Relationship Id="rId9"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jpeg"/><Relationship Id="rId7"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tiff"/><Relationship Id="rId11" Type="http://schemas.openxmlformats.org/officeDocument/2006/relationships/image" Target="../media/image28.png"/><Relationship Id="rId5" Type="http://schemas.openxmlformats.org/officeDocument/2006/relationships/image" Target="../media/image22.tiff"/><Relationship Id="rId10" Type="http://schemas.openxmlformats.org/officeDocument/2006/relationships/image" Target="../media/image27.png"/><Relationship Id="rId4" Type="http://schemas.openxmlformats.org/officeDocument/2006/relationships/image" Target="../media/image2.emf"/><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6C97EF2-C9C1-8A4E-8385-426CA48C1E50}"/>
              </a:ext>
            </a:extLst>
          </p:cNvPr>
          <p:cNvPicPr>
            <a:picLocks noChangeAspect="1"/>
          </p:cNvPicPr>
          <p:nvPr/>
        </p:nvPicPr>
        <p:blipFill rotWithShape="1">
          <a:blip r:embed="rId3">
            <a:extLst/>
          </a:blip>
          <a:srcRect t="21581" r="9090" b="20702"/>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205A47-C20E-CA48-BB1E-9D00E8185E92}"/>
              </a:ext>
            </a:extLst>
          </p:cNvPr>
          <p:cNvSpPr>
            <a:spLocks noGrp="1"/>
          </p:cNvSpPr>
          <p:nvPr>
            <p:ph type="ctrTitle"/>
          </p:nvPr>
        </p:nvSpPr>
        <p:spPr>
          <a:xfrm>
            <a:off x="477981" y="1122363"/>
            <a:ext cx="4023360" cy="3204134"/>
          </a:xfrm>
        </p:spPr>
        <p:txBody>
          <a:bodyPr anchor="b">
            <a:normAutofit/>
          </a:bodyPr>
          <a:lstStyle/>
          <a:p>
            <a:pPr algn="l"/>
            <a:r>
              <a:rPr lang="en-US" sz="4400" b="1" dirty="0">
                <a:latin typeface="Geneva" panose="020B0503030404040204" pitchFamily="34" charset="0"/>
                <a:ea typeface="Geneva" panose="020B0503030404040204" pitchFamily="34" charset="0"/>
              </a:rPr>
              <a:t>Assessing House Prices Using Linear Regression Model</a:t>
            </a:r>
          </a:p>
        </p:txBody>
      </p:sp>
      <p:sp>
        <p:nvSpPr>
          <p:cNvPr id="3" name="Subtitle 2">
            <a:extLst>
              <a:ext uri="{FF2B5EF4-FFF2-40B4-BE49-F238E27FC236}">
                <a16:creationId xmlns:a16="http://schemas.microsoft.com/office/drawing/2014/main" id="{B8DEF1DB-6667-6B49-AEBE-17AE6F650766}"/>
              </a:ext>
            </a:extLst>
          </p:cNvPr>
          <p:cNvSpPr>
            <a:spLocks noGrp="1"/>
          </p:cNvSpPr>
          <p:nvPr>
            <p:ph type="subTitle" idx="1"/>
          </p:nvPr>
        </p:nvSpPr>
        <p:spPr>
          <a:xfrm>
            <a:off x="477980" y="4872922"/>
            <a:ext cx="4023359" cy="1208141"/>
          </a:xfrm>
        </p:spPr>
        <p:txBody>
          <a:bodyPr>
            <a:normAutofit/>
          </a:bodyPr>
          <a:lstStyle/>
          <a:p>
            <a:pPr algn="l"/>
            <a:r>
              <a:rPr lang="en-US" sz="2000" dirty="0"/>
              <a:t>DSI – SF </a:t>
            </a:r>
          </a:p>
          <a:p>
            <a:pPr algn="l"/>
            <a:r>
              <a:rPr lang="en-US" sz="2000" dirty="0"/>
              <a:t>Emily Lin</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11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F2E905CD-4E3D-9449-8E34-6F8D9EA989C1}"/>
              </a:ext>
            </a:extLst>
          </p:cNvPr>
          <p:cNvPicPr>
            <a:picLocks noChangeAspect="1"/>
          </p:cNvPicPr>
          <p:nvPr/>
        </p:nvPicPr>
        <p:blipFill rotWithShape="1">
          <a:blip r:embed="rId3">
            <a:alphaModFix amt="20000"/>
            <a:extLst/>
          </a:blip>
          <a:srcRect t="21581" r="9090" b="20702"/>
          <a:stretch/>
        </p:blipFill>
        <p:spPr>
          <a:xfrm>
            <a:off x="-713174" y="-407928"/>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13C613F6-6283-9B4B-96BA-20E229640DB8}"/>
              </a:ext>
            </a:extLst>
          </p:cNvPr>
          <p:cNvSpPr>
            <a:spLocks noGrp="1"/>
          </p:cNvSpPr>
          <p:nvPr>
            <p:ph type="title"/>
          </p:nvPr>
        </p:nvSpPr>
        <p:spPr>
          <a:xfrm>
            <a:off x="816873" y="608688"/>
            <a:ext cx="4803636" cy="756322"/>
          </a:xfrm>
        </p:spPr>
        <p:txBody>
          <a:bodyPr vert="horz" lIns="91440" tIns="45720" rIns="91440" bIns="45720" rtlCol="0">
            <a:normAutofit/>
          </a:bodyPr>
          <a:lstStyle/>
          <a:p>
            <a:r>
              <a:rPr lang="en-US" sz="2800" b="1" dirty="0">
                <a:solidFill>
                  <a:srgbClr val="000000"/>
                </a:solidFill>
                <a:latin typeface="Geneva" panose="020B0503030404040204" pitchFamily="34" charset="0"/>
                <a:ea typeface="Geneva" panose="020B0503030404040204" pitchFamily="34" charset="0"/>
              </a:rPr>
              <a:t>Conclusions</a:t>
            </a:r>
          </a:p>
        </p:txBody>
      </p:sp>
      <p:grpSp>
        <p:nvGrpSpPr>
          <p:cNvPr id="50" name="Group 49">
            <a:extLst>
              <a:ext uri="{FF2B5EF4-FFF2-40B4-BE49-F238E27FC236}">
                <a16:creationId xmlns:a16="http://schemas.microsoft.com/office/drawing/2014/main" id="{3CEB8EF1-B101-F64B-97E4-CC7E47168FC4}"/>
              </a:ext>
            </a:extLst>
          </p:cNvPr>
          <p:cNvGrpSpPr/>
          <p:nvPr/>
        </p:nvGrpSpPr>
        <p:grpSpPr>
          <a:xfrm>
            <a:off x="6857339" y="2071370"/>
            <a:ext cx="5204031" cy="1577872"/>
            <a:chOff x="6987969" y="1231322"/>
            <a:chExt cx="5204031" cy="1577872"/>
          </a:xfrm>
        </p:grpSpPr>
        <p:sp>
          <p:nvSpPr>
            <p:cNvPr id="12" name="TextBox 11">
              <a:extLst>
                <a:ext uri="{FF2B5EF4-FFF2-40B4-BE49-F238E27FC236}">
                  <a16:creationId xmlns:a16="http://schemas.microsoft.com/office/drawing/2014/main" id="{F27B57B6-ECF6-E849-AF1A-D8FCC7C2379B}"/>
                </a:ext>
              </a:extLst>
            </p:cNvPr>
            <p:cNvSpPr txBox="1"/>
            <p:nvPr/>
          </p:nvSpPr>
          <p:spPr>
            <a:xfrm>
              <a:off x="6987969" y="2070530"/>
              <a:ext cx="5204031" cy="738664"/>
            </a:xfrm>
            <a:prstGeom prst="rect">
              <a:avLst/>
            </a:prstGeom>
            <a:noFill/>
          </p:spPr>
          <p:txBody>
            <a:bodyPr wrap="square" numCol="3" rtlCol="0">
              <a:spAutoFit/>
            </a:bodyPr>
            <a:lstStyle/>
            <a:p>
              <a:pPr algn="ctr"/>
              <a:r>
                <a:rPr lang="en-US" sz="1400" b="1" dirty="0">
                  <a:solidFill>
                    <a:schemeClr val="bg2">
                      <a:lumMod val="50000"/>
                    </a:schemeClr>
                  </a:solidFill>
                  <a:latin typeface="Geneva" panose="020B0503030404040204" pitchFamily="34" charset="0"/>
                  <a:ea typeface="Geneva" panose="020B0503030404040204" pitchFamily="34" charset="0"/>
                </a:rPr>
                <a:t>Sale Price</a:t>
              </a:r>
            </a:p>
            <a:p>
              <a:pPr algn="ctr"/>
              <a:r>
                <a:rPr lang="en-US" sz="1400" b="1" dirty="0">
                  <a:solidFill>
                    <a:srgbClr val="C00000"/>
                  </a:solidFill>
                  <a:latin typeface="Geneva" panose="020B0503030404040204" pitchFamily="34" charset="0"/>
                  <a:ea typeface="Geneva" panose="020B0503030404040204" pitchFamily="34" charset="0"/>
                </a:rPr>
                <a:t>$500,000</a:t>
              </a:r>
            </a:p>
            <a:p>
              <a:pPr algn="ctr"/>
              <a:endParaRPr lang="en-US" sz="1400" b="1" dirty="0">
                <a:solidFill>
                  <a:schemeClr val="bg2">
                    <a:lumMod val="50000"/>
                  </a:schemeClr>
                </a:solidFill>
                <a:latin typeface="Geneva" panose="020B0503030404040204" pitchFamily="34" charset="0"/>
                <a:ea typeface="Geneva" panose="020B0503030404040204" pitchFamily="34" charset="0"/>
              </a:endParaRPr>
            </a:p>
            <a:p>
              <a:pPr algn="ctr"/>
              <a:r>
                <a:rPr lang="en-US" sz="1400" b="1" dirty="0">
                  <a:solidFill>
                    <a:schemeClr val="bg2">
                      <a:lumMod val="50000"/>
                    </a:schemeClr>
                  </a:solidFill>
                  <a:latin typeface="Geneva" panose="020B0503030404040204" pitchFamily="34" charset="0"/>
                  <a:ea typeface="Geneva" panose="020B0503030404040204" pitchFamily="34" charset="0"/>
                </a:rPr>
                <a:t>General Living Area</a:t>
              </a:r>
            </a:p>
            <a:p>
              <a:pPr algn="ctr"/>
              <a:r>
                <a:rPr lang="en-US" sz="1400" b="1" dirty="0">
                  <a:solidFill>
                    <a:schemeClr val="bg2">
                      <a:lumMod val="50000"/>
                    </a:schemeClr>
                  </a:solidFill>
                  <a:latin typeface="Geneva" panose="020B0503030404040204" pitchFamily="34" charset="0"/>
                  <a:ea typeface="Geneva" panose="020B0503030404040204" pitchFamily="34" charset="0"/>
                </a:rPr>
                <a:t>(all else held equal)</a:t>
              </a:r>
            </a:p>
            <a:p>
              <a:pPr algn="ctr"/>
              <a:endParaRPr lang="en-US" sz="1400" b="1" dirty="0">
                <a:solidFill>
                  <a:schemeClr val="bg2">
                    <a:lumMod val="50000"/>
                  </a:schemeClr>
                </a:solidFill>
                <a:latin typeface="Geneva" panose="020B0503030404040204" pitchFamily="34" charset="0"/>
                <a:ea typeface="Geneva" panose="020B0503030404040204" pitchFamily="34" charset="0"/>
              </a:endParaRPr>
            </a:p>
            <a:p>
              <a:pPr algn="ctr"/>
              <a:r>
                <a:rPr lang="en-US" sz="1400" b="1" dirty="0">
                  <a:solidFill>
                    <a:srgbClr val="C00000"/>
                  </a:solidFill>
                  <a:latin typeface="Geneva" panose="020B0503030404040204" pitchFamily="34" charset="0"/>
                  <a:ea typeface="Geneva" panose="020B0503030404040204" pitchFamily="34" charset="0"/>
                </a:rPr>
                <a:t>$501,250</a:t>
              </a:r>
            </a:p>
          </p:txBody>
        </p:sp>
        <p:pic>
          <p:nvPicPr>
            <p:cNvPr id="33" name="Graphic 32" descr="Home">
              <a:extLst>
                <a:ext uri="{FF2B5EF4-FFF2-40B4-BE49-F238E27FC236}">
                  <a16:creationId xmlns:a16="http://schemas.microsoft.com/office/drawing/2014/main" id="{723CD70A-0D60-8A4C-9063-B9C3AB404C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3267" y="1231322"/>
              <a:ext cx="914400" cy="914400"/>
            </a:xfrm>
            <a:prstGeom prst="rect">
              <a:avLst/>
            </a:prstGeom>
          </p:spPr>
        </p:pic>
        <p:pic>
          <p:nvPicPr>
            <p:cNvPr id="37" name="Graphic 36" descr="Upward trend">
              <a:extLst>
                <a:ext uri="{FF2B5EF4-FFF2-40B4-BE49-F238E27FC236}">
                  <a16:creationId xmlns:a16="http://schemas.microsoft.com/office/drawing/2014/main" id="{E8F09FDB-016A-8342-A043-FA8C0F5343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7955" y="1275854"/>
              <a:ext cx="914400" cy="914400"/>
            </a:xfrm>
            <a:prstGeom prst="rect">
              <a:avLst/>
            </a:prstGeom>
          </p:spPr>
        </p:pic>
        <p:pic>
          <p:nvPicPr>
            <p:cNvPr id="39" name="Graphic 38" descr="Money">
              <a:extLst>
                <a:ext uri="{FF2B5EF4-FFF2-40B4-BE49-F238E27FC236}">
                  <a16:creationId xmlns:a16="http://schemas.microsoft.com/office/drawing/2014/main" id="{9E487709-1EFE-F74F-B74D-0397A575E3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4254" y="1231322"/>
              <a:ext cx="914400" cy="914400"/>
            </a:xfrm>
            <a:prstGeom prst="rect">
              <a:avLst/>
            </a:prstGeom>
          </p:spPr>
        </p:pic>
      </p:grpSp>
      <p:pic>
        <p:nvPicPr>
          <p:cNvPr id="57" name="Picture 56">
            <a:extLst>
              <a:ext uri="{FF2B5EF4-FFF2-40B4-BE49-F238E27FC236}">
                <a16:creationId xmlns:a16="http://schemas.microsoft.com/office/drawing/2014/main" id="{26CF5DFA-10F7-9349-BE63-539C3ABFFE83}"/>
              </a:ext>
            </a:extLst>
          </p:cNvPr>
          <p:cNvPicPr>
            <a:picLocks noChangeAspect="1"/>
          </p:cNvPicPr>
          <p:nvPr/>
        </p:nvPicPr>
        <p:blipFill>
          <a:blip r:embed="rId11"/>
          <a:stretch>
            <a:fillRect/>
          </a:stretch>
        </p:blipFill>
        <p:spPr>
          <a:xfrm>
            <a:off x="962598" y="1661838"/>
            <a:ext cx="5536627" cy="4204574"/>
          </a:xfrm>
          <a:prstGeom prst="rect">
            <a:avLst/>
          </a:prstGeom>
        </p:spPr>
      </p:pic>
      <p:sp>
        <p:nvSpPr>
          <p:cNvPr id="59" name="Rectangle 58">
            <a:extLst>
              <a:ext uri="{FF2B5EF4-FFF2-40B4-BE49-F238E27FC236}">
                <a16:creationId xmlns:a16="http://schemas.microsoft.com/office/drawing/2014/main" id="{051A1C7C-2F57-3A4E-AFF8-E9AB16317E20}"/>
              </a:ext>
            </a:extLst>
          </p:cNvPr>
          <p:cNvSpPr/>
          <p:nvPr/>
        </p:nvSpPr>
        <p:spPr>
          <a:xfrm>
            <a:off x="7959100" y="4434841"/>
            <a:ext cx="3000511" cy="430887"/>
          </a:xfrm>
          <a:prstGeom prst="rect">
            <a:avLst/>
          </a:prstGeom>
        </p:spPr>
        <p:txBody>
          <a:bodyPr wrap="square">
            <a:spAutoFit/>
          </a:bodyPr>
          <a:lstStyle/>
          <a:p>
            <a:r>
              <a:rPr lang="en-US" sz="2200" b="1" dirty="0">
                <a:latin typeface="Geneva" panose="020B0503030404040204" pitchFamily="34" charset="0"/>
                <a:ea typeface="Geneva" panose="020B0503030404040204" pitchFamily="34" charset="0"/>
              </a:rPr>
              <a:t>Constant = 27473.7</a:t>
            </a:r>
          </a:p>
        </p:txBody>
      </p:sp>
    </p:spTree>
    <p:extLst>
      <p:ext uri="{BB962C8B-B14F-4D97-AF65-F5344CB8AC3E}">
        <p14:creationId xmlns:p14="http://schemas.microsoft.com/office/powerpoint/2010/main" val="286999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04B17-0D94-2942-B62E-F65E7A7BF52F}"/>
              </a:ext>
            </a:extLst>
          </p:cNvPr>
          <p:cNvPicPr>
            <a:picLocks noChangeAspect="1"/>
          </p:cNvPicPr>
          <p:nvPr/>
        </p:nvPicPr>
        <p:blipFill rotWithShape="1">
          <a:blip r:embed="rId3">
            <a:extLst/>
          </a:blip>
          <a:srcRect t="21581" r="9090" b="20702"/>
          <a:stretch/>
        </p:blipFill>
        <p:spPr>
          <a:xfrm>
            <a:off x="3523488" y="10"/>
            <a:ext cx="8668512" cy="6857990"/>
          </a:xfrm>
          <a:prstGeom prst="rect">
            <a:avLst/>
          </a:prstGeom>
          <a:blipFill>
            <a:blip r:embed="rId4">
              <a:extLst/>
            </a:blip>
            <a:stretch>
              <a:fillRect/>
            </a:stretch>
          </a:blipFill>
        </p:spPr>
      </p:pic>
      <p:sp>
        <p:nvSpPr>
          <p:cNvPr id="34" name="Rectangle 3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634400-81B7-1D44-B44B-0891DBD41B72}"/>
              </a:ext>
            </a:extLst>
          </p:cNvPr>
          <p:cNvSpPr>
            <a:spLocks noGrp="1"/>
          </p:cNvSpPr>
          <p:nvPr>
            <p:ph type="title"/>
          </p:nvPr>
        </p:nvSpPr>
        <p:spPr>
          <a:xfrm>
            <a:off x="371094" y="1161288"/>
            <a:ext cx="4989576" cy="1124712"/>
          </a:xfrm>
        </p:spPr>
        <p:txBody>
          <a:bodyPr vert="horz" lIns="91440" tIns="45720" rIns="91440" bIns="45720" rtlCol="0" anchor="b">
            <a:noAutofit/>
          </a:bodyPr>
          <a:lstStyle/>
          <a:p>
            <a:r>
              <a:rPr lang="en-US" sz="2800" b="1" dirty="0">
                <a:latin typeface="Geneva" panose="020B0503030404040204" pitchFamily="34" charset="0"/>
                <a:ea typeface="Geneva" panose="020B0503030404040204" pitchFamily="34" charset="0"/>
              </a:rPr>
              <a:t>Recommendations and Limitation</a:t>
            </a:r>
          </a:p>
        </p:txBody>
      </p:sp>
      <p:sp>
        <p:nvSpPr>
          <p:cNvPr id="36" name="Rectangle 3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D74F56-B4A2-3341-93C7-E636A4E00599}"/>
              </a:ext>
            </a:extLst>
          </p:cNvPr>
          <p:cNvSpPr txBox="1"/>
          <p:nvPr/>
        </p:nvSpPr>
        <p:spPr>
          <a:xfrm>
            <a:off x="371094" y="2718054"/>
            <a:ext cx="3438906" cy="147571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dirty="0"/>
              <a:t>Overall Quality, Kitchen Quality</a:t>
            </a:r>
          </a:p>
          <a:p>
            <a:pPr marL="285750" indent="-228600">
              <a:lnSpc>
                <a:spcPct val="90000"/>
              </a:lnSpc>
              <a:spcAft>
                <a:spcPts val="600"/>
              </a:spcAft>
              <a:buFont typeface="Arial" panose="020B0604020202020204" pitchFamily="34" charset="0"/>
              <a:buChar char="•"/>
            </a:pPr>
            <a:r>
              <a:rPr lang="en-US" sz="1700" dirty="0"/>
              <a:t>All agents are familiar with guidelines and rubrics.</a:t>
            </a:r>
          </a:p>
          <a:p>
            <a:pPr marL="285750" indent="-228600">
              <a:lnSpc>
                <a:spcPct val="90000"/>
              </a:lnSpc>
              <a:spcAft>
                <a:spcPts val="600"/>
              </a:spcAft>
              <a:buFont typeface="Arial" panose="020B0604020202020204" pitchFamily="34" charset="0"/>
              <a:buChar char="•"/>
            </a:pPr>
            <a:r>
              <a:rPr lang="en-US" sz="1700" dirty="0"/>
              <a:t>Have more than one agent to evaluate a house.</a:t>
            </a:r>
          </a:p>
        </p:txBody>
      </p:sp>
      <p:sp>
        <p:nvSpPr>
          <p:cNvPr id="7" name="TextBox 6">
            <a:extLst>
              <a:ext uri="{FF2B5EF4-FFF2-40B4-BE49-F238E27FC236}">
                <a16:creationId xmlns:a16="http://schemas.microsoft.com/office/drawing/2014/main" id="{2B8DC6AE-6C5A-3346-A62D-36A4E30CA34A}"/>
              </a:ext>
            </a:extLst>
          </p:cNvPr>
          <p:cNvSpPr txBox="1"/>
          <p:nvPr/>
        </p:nvSpPr>
        <p:spPr>
          <a:xfrm>
            <a:off x="699135" y="4387335"/>
            <a:ext cx="4359563" cy="369332"/>
          </a:xfrm>
          <a:prstGeom prst="rect">
            <a:avLst/>
          </a:prstGeom>
          <a:noFill/>
        </p:spPr>
        <p:txBody>
          <a:bodyPr wrap="square" rtlCol="0">
            <a:spAutoFit/>
          </a:bodyPr>
          <a:lstStyle/>
          <a:p>
            <a:pPr>
              <a:spcAft>
                <a:spcPts val="600"/>
              </a:spcAft>
            </a:pPr>
            <a:r>
              <a:rPr lang="en-US" b="1" dirty="0">
                <a:solidFill>
                  <a:srgbClr val="ED7D31"/>
                </a:solidFill>
                <a:latin typeface="Geneva" panose="020B0503030404040204" pitchFamily="34" charset="0"/>
                <a:ea typeface="Geneva" panose="020B0503030404040204" pitchFamily="34" charset="0"/>
              </a:rPr>
              <a:t>Questions, Comments, Concerns?</a:t>
            </a:r>
          </a:p>
        </p:txBody>
      </p:sp>
    </p:spTree>
    <p:extLst>
      <p:ext uri="{BB962C8B-B14F-4D97-AF65-F5344CB8AC3E}">
        <p14:creationId xmlns:p14="http://schemas.microsoft.com/office/powerpoint/2010/main" val="333673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40E97DD-060A-1B41-A535-49B0E0A1DBA0}"/>
              </a:ext>
            </a:extLst>
          </p:cNvPr>
          <p:cNvPicPr>
            <a:picLocks noChangeAspect="1"/>
          </p:cNvPicPr>
          <p:nvPr/>
        </p:nvPicPr>
        <p:blipFill rotWithShape="1">
          <a:blip r:embed="rId3">
            <a:extLst/>
          </a:blip>
          <a:srcRect t="21581" r="9090" b="20702"/>
          <a:stretch/>
        </p:blipFill>
        <p:spPr>
          <a:xfrm>
            <a:off x="3522468" y="10"/>
            <a:ext cx="8669532" cy="6857990"/>
          </a:xfrm>
          <a:prstGeom prst="rect">
            <a:avLst/>
          </a:prstGeom>
        </p:spPr>
      </p:pic>
      <p:sp>
        <p:nvSpPr>
          <p:cNvPr id="19"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B09DBD2-DF60-2F40-93B3-BCC37CC9A710}"/>
              </a:ext>
            </a:extLst>
          </p:cNvPr>
          <p:cNvSpPr>
            <a:spLocks noGrp="1"/>
          </p:cNvSpPr>
          <p:nvPr>
            <p:ph type="title"/>
          </p:nvPr>
        </p:nvSpPr>
        <p:spPr>
          <a:xfrm>
            <a:off x="371094" y="1161288"/>
            <a:ext cx="3438144" cy="1124712"/>
          </a:xfrm>
        </p:spPr>
        <p:txBody>
          <a:bodyPr anchor="b">
            <a:normAutofit/>
          </a:bodyPr>
          <a:lstStyle/>
          <a:p>
            <a:r>
              <a:rPr lang="en-US" sz="3800" b="1" dirty="0">
                <a:latin typeface="Geneva" panose="020B0503030404040204" pitchFamily="34" charset="0"/>
                <a:ea typeface="Geneva" panose="020B0503030404040204" pitchFamily="34" charset="0"/>
              </a:rPr>
              <a:t>Agenda</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3B08CCED-CBF5-DE4E-A0ED-3F494E0B1181}"/>
              </a:ext>
            </a:extLst>
          </p:cNvPr>
          <p:cNvSpPr>
            <a:spLocks noGrp="1"/>
          </p:cNvSpPr>
          <p:nvPr>
            <p:ph idx="1"/>
          </p:nvPr>
        </p:nvSpPr>
        <p:spPr>
          <a:xfrm>
            <a:off x="371094" y="2718054"/>
            <a:ext cx="3438906" cy="3207258"/>
          </a:xfrm>
        </p:spPr>
        <p:txBody>
          <a:bodyPr anchor="t">
            <a:normAutofit/>
          </a:bodyPr>
          <a:lstStyle/>
          <a:p>
            <a:r>
              <a:rPr lang="en-US" sz="1700" dirty="0">
                <a:latin typeface="Geneva" panose="020B0503030404040204" pitchFamily="34" charset="0"/>
                <a:ea typeface="Geneva" panose="020B0503030404040204" pitchFamily="34" charset="0"/>
              </a:rPr>
              <a:t>Problem Statement</a:t>
            </a:r>
          </a:p>
          <a:p>
            <a:r>
              <a:rPr lang="en-US" sz="1700" dirty="0">
                <a:latin typeface="Geneva" panose="020B0503030404040204" pitchFamily="34" charset="0"/>
                <a:ea typeface="Geneva" panose="020B0503030404040204" pitchFamily="34" charset="0"/>
              </a:rPr>
              <a:t>Modeling Process</a:t>
            </a:r>
          </a:p>
          <a:p>
            <a:r>
              <a:rPr lang="en-US" sz="1700" dirty="0">
                <a:latin typeface="Geneva" panose="020B0503030404040204" pitchFamily="34" charset="0"/>
                <a:ea typeface="Geneva" panose="020B0503030404040204" pitchFamily="34" charset="0"/>
              </a:rPr>
              <a:t>Conclusions</a:t>
            </a:r>
          </a:p>
          <a:p>
            <a:r>
              <a:rPr lang="en-US" sz="1700" dirty="0">
                <a:latin typeface="Geneva" panose="020B0503030404040204" pitchFamily="34" charset="0"/>
                <a:ea typeface="Geneva" panose="020B0503030404040204" pitchFamily="34" charset="0"/>
              </a:rPr>
              <a:t>Recommendations and Limitation</a:t>
            </a:r>
          </a:p>
          <a:p>
            <a:r>
              <a:rPr lang="en-US" sz="1700" dirty="0">
                <a:latin typeface="Geneva" panose="020B0503030404040204" pitchFamily="34" charset="0"/>
                <a:ea typeface="Geneva" panose="020B0503030404040204" pitchFamily="34" charset="0"/>
              </a:rPr>
              <a:t>Questions and Comments</a:t>
            </a:r>
          </a:p>
        </p:txBody>
      </p:sp>
    </p:spTree>
    <p:extLst>
      <p:ext uri="{BB962C8B-B14F-4D97-AF65-F5344CB8AC3E}">
        <p14:creationId xmlns:p14="http://schemas.microsoft.com/office/powerpoint/2010/main" val="29508683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51BFC4D5-7805-3943-8910-6053DF4FA715}"/>
              </a:ext>
            </a:extLst>
          </p:cNvPr>
          <p:cNvPicPr>
            <a:picLocks noChangeAspect="1"/>
          </p:cNvPicPr>
          <p:nvPr/>
        </p:nvPicPr>
        <p:blipFill rotWithShape="1">
          <a:blip r:embed="rId3">
            <a:extLst/>
          </a:blip>
          <a:srcRect t="21581" r="9090" b="20702"/>
          <a:stretch/>
        </p:blipFill>
        <p:spPr>
          <a:xfrm>
            <a:off x="3523488" y="10"/>
            <a:ext cx="8668512" cy="6857990"/>
          </a:xfrm>
          <a:prstGeom prst="rect">
            <a:avLst/>
          </a:prstGeom>
        </p:spPr>
      </p:pic>
      <p:sp>
        <p:nvSpPr>
          <p:cNvPr id="70" name="Rectangle 6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BF13A9-7332-5941-9DC6-6D68CA0FE4FD}"/>
              </a:ext>
            </a:extLst>
          </p:cNvPr>
          <p:cNvSpPr>
            <a:spLocks noGrp="1"/>
          </p:cNvSpPr>
          <p:nvPr>
            <p:ph type="title"/>
          </p:nvPr>
        </p:nvSpPr>
        <p:spPr>
          <a:xfrm>
            <a:off x="430003" y="1624115"/>
            <a:ext cx="4960927" cy="665480"/>
          </a:xfrm>
        </p:spPr>
        <p:txBody>
          <a:bodyPr vert="horz" lIns="91440" tIns="45720" rIns="91440" bIns="45720" rtlCol="0" anchor="b">
            <a:noAutofit/>
          </a:bodyPr>
          <a:lstStyle/>
          <a:p>
            <a:r>
              <a:rPr lang="en-US" sz="3800" b="1" dirty="0">
                <a:latin typeface="Geneva" panose="020B0503030404040204" pitchFamily="34" charset="0"/>
                <a:ea typeface="Geneva" panose="020B0503030404040204" pitchFamily="34" charset="0"/>
              </a:rPr>
              <a:t>Problem Statement</a:t>
            </a:r>
          </a:p>
        </p:txBody>
      </p:sp>
      <p:sp>
        <p:nvSpPr>
          <p:cNvPr id="72" name="Rectangle 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48A64BB-C458-CF4D-B772-09E6445B3651}"/>
              </a:ext>
            </a:extLst>
          </p:cNvPr>
          <p:cNvSpPr txBox="1"/>
          <p:nvPr/>
        </p:nvSpPr>
        <p:spPr>
          <a:xfrm>
            <a:off x="371093" y="2718054"/>
            <a:ext cx="4635016" cy="3481578"/>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700" dirty="0">
                <a:latin typeface="Geneva" panose="020B0503030404040204" pitchFamily="34" charset="0"/>
                <a:ea typeface="Geneva" panose="020B0503030404040204" pitchFamily="34" charset="0"/>
              </a:rPr>
              <a:t>To find the most accurate linear regression model that assesses Ames housing price by identifying the appropriate indicators. </a:t>
            </a:r>
          </a:p>
          <a:p>
            <a:pPr indent="-228600">
              <a:lnSpc>
                <a:spcPct val="90000"/>
              </a:lnSpc>
              <a:spcAft>
                <a:spcPts val="600"/>
              </a:spcAft>
              <a:buFont typeface="Arial" panose="020B0604020202020204" pitchFamily="34" charset="0"/>
              <a:buChar char="•"/>
            </a:pPr>
            <a:endParaRPr lang="en-US" dirty="0">
              <a:latin typeface="Geneva" panose="020B0503030404040204" pitchFamily="34" charset="0"/>
              <a:ea typeface="Geneva" panose="020B0503030404040204" pitchFamily="34" charset="0"/>
            </a:endParaRPr>
          </a:p>
          <a:p>
            <a:pPr indent="-228600">
              <a:lnSpc>
                <a:spcPct val="90000"/>
              </a:lnSpc>
              <a:spcAft>
                <a:spcPts val="600"/>
              </a:spcAft>
              <a:buFont typeface="Arial" panose="020B0604020202020204" pitchFamily="34" charset="0"/>
              <a:buChar char="•"/>
            </a:pPr>
            <a:r>
              <a:rPr lang="en-US" sz="1700" dirty="0">
                <a:latin typeface="Geneva" panose="020B0503030404040204" pitchFamily="34" charset="0"/>
                <a:ea typeface="Geneva" panose="020B0503030404040204" pitchFamily="34" charset="0"/>
              </a:rPr>
              <a:t>“The Assessor is responsible for assigning values to all taxable property within Ames' city limits. An on-going process of gathering and reviewing information, measuring and listing new construction and investigating sales of real estate is used to provide accurate and current values.”</a:t>
            </a:r>
            <a:r>
              <a:rPr lang="en-US" sz="1700" baseline="30000" dirty="0">
                <a:latin typeface="Geneva" panose="020B0503030404040204" pitchFamily="34" charset="0"/>
                <a:ea typeface="Geneva" panose="020B0503030404040204" pitchFamily="34" charset="0"/>
              </a:rPr>
              <a:t>1</a:t>
            </a:r>
            <a:endParaRPr lang="en-US" sz="1700" dirty="0">
              <a:latin typeface="Geneva" panose="020B0503030404040204" pitchFamily="34" charset="0"/>
              <a:ea typeface="Geneva" panose="020B0503030404040204" pitchFamily="34" charset="0"/>
            </a:endParaRPr>
          </a:p>
        </p:txBody>
      </p:sp>
      <p:sp>
        <p:nvSpPr>
          <p:cNvPr id="3" name="Rectangle 2">
            <a:extLst>
              <a:ext uri="{FF2B5EF4-FFF2-40B4-BE49-F238E27FC236}">
                <a16:creationId xmlns:a16="http://schemas.microsoft.com/office/drawing/2014/main" id="{71A4BFC1-DF2A-FE4B-9CDE-8F48117F9AE3}"/>
              </a:ext>
            </a:extLst>
          </p:cNvPr>
          <p:cNvSpPr/>
          <p:nvPr/>
        </p:nvSpPr>
        <p:spPr>
          <a:xfrm>
            <a:off x="394906" y="6391071"/>
            <a:ext cx="4429341" cy="338554"/>
          </a:xfrm>
          <a:prstGeom prst="rect">
            <a:avLst/>
          </a:prstGeom>
        </p:spPr>
        <p:txBody>
          <a:bodyPr wrap="square">
            <a:spAutoFit/>
          </a:bodyPr>
          <a:lstStyle/>
          <a:p>
            <a:r>
              <a:rPr lang="en-US" sz="800" dirty="0">
                <a:latin typeface="Geneva" panose="020B0503030404040204" pitchFamily="34" charset="0"/>
                <a:ea typeface="Geneva" panose="020B0503030404040204" pitchFamily="34" charset="0"/>
              </a:rPr>
              <a:t>Source:</a:t>
            </a:r>
          </a:p>
          <a:p>
            <a:r>
              <a:rPr lang="en-US" sz="800" dirty="0">
                <a:latin typeface="Geneva" panose="020B0503030404040204" pitchFamily="34" charset="0"/>
                <a:ea typeface="Geneva" panose="020B0503030404040204" pitchFamily="34" charset="0"/>
              </a:rPr>
              <a:t>https://</a:t>
            </a:r>
            <a:r>
              <a:rPr lang="en-US" sz="800" dirty="0" err="1">
                <a:latin typeface="Geneva" panose="020B0503030404040204" pitchFamily="34" charset="0"/>
                <a:ea typeface="Geneva" panose="020B0503030404040204" pitchFamily="34" charset="0"/>
              </a:rPr>
              <a:t>www.cityofames.org</a:t>
            </a:r>
            <a:r>
              <a:rPr lang="en-US" sz="800" dirty="0">
                <a:latin typeface="Geneva" panose="020B0503030404040204" pitchFamily="34" charset="0"/>
                <a:ea typeface="Geneva" panose="020B0503030404040204" pitchFamily="34" charset="0"/>
              </a:rPr>
              <a:t>/government/departments-divisions-a-h/city-assessor</a:t>
            </a:r>
          </a:p>
        </p:txBody>
      </p:sp>
    </p:spTree>
    <p:extLst>
      <p:ext uri="{BB962C8B-B14F-4D97-AF65-F5344CB8AC3E}">
        <p14:creationId xmlns:p14="http://schemas.microsoft.com/office/powerpoint/2010/main" val="122334808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C35922-1CEA-1A43-9C32-AB200EC7E778}"/>
              </a:ext>
            </a:extLst>
          </p:cNvPr>
          <p:cNvPicPr>
            <a:picLocks noChangeAspect="1"/>
          </p:cNvPicPr>
          <p:nvPr/>
        </p:nvPicPr>
        <p:blipFill rotWithShape="1">
          <a:blip r:embed="rId3">
            <a:alphaModFix amt="20000"/>
            <a:extLst/>
          </a:blip>
          <a:srcRect t="21581" r="9090" b="20702"/>
          <a:stretch/>
        </p:blipFill>
        <p:spPr>
          <a:xfrm>
            <a:off x="-570696" y="-1288181"/>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7A6F4B49-4B56-594F-84AA-51A00C26D392}"/>
              </a:ext>
            </a:extLst>
          </p:cNvPr>
          <p:cNvSpPr>
            <a:spLocks noGrp="1"/>
          </p:cNvSpPr>
          <p:nvPr>
            <p:ph type="title"/>
          </p:nvPr>
        </p:nvSpPr>
        <p:spPr>
          <a:xfrm>
            <a:off x="1095928" y="1167435"/>
            <a:ext cx="9882278" cy="1067634"/>
          </a:xfrm>
        </p:spPr>
        <p:txBody>
          <a:bodyPr vert="horz" lIns="91440" tIns="45720" rIns="91440" bIns="45720" rtlCol="0" anchor="ctr">
            <a:normAutofit/>
          </a:bodyPr>
          <a:lstStyle/>
          <a:p>
            <a:r>
              <a:rPr lang="en-US" sz="3800" b="1" kern="1200" dirty="0">
                <a:solidFill>
                  <a:schemeClr val="tx1"/>
                </a:solidFill>
                <a:latin typeface="Geneva" panose="020B0503030404040204" pitchFamily="34" charset="0"/>
                <a:ea typeface="Geneva" panose="020B0503030404040204" pitchFamily="34" charset="0"/>
              </a:rPr>
              <a:t>Modeling Process</a:t>
            </a:r>
          </a:p>
        </p:txBody>
      </p:sp>
      <p:graphicFrame>
        <p:nvGraphicFramePr>
          <p:cNvPr id="3" name="Diagram 2">
            <a:extLst>
              <a:ext uri="{FF2B5EF4-FFF2-40B4-BE49-F238E27FC236}">
                <a16:creationId xmlns:a16="http://schemas.microsoft.com/office/drawing/2014/main" id="{A20C77E1-43B2-534C-88D2-0257E2E025A0}"/>
              </a:ext>
            </a:extLst>
          </p:cNvPr>
          <p:cNvGraphicFramePr/>
          <p:nvPr>
            <p:extLst>
              <p:ext uri="{D42A27DB-BD31-4B8C-83A1-F6EECF244321}">
                <p14:modId xmlns:p14="http://schemas.microsoft.com/office/powerpoint/2010/main" val="874350914"/>
              </p:ext>
            </p:extLst>
          </p:nvPr>
        </p:nvGraphicFramePr>
        <p:xfrm>
          <a:off x="361330" y="1701252"/>
          <a:ext cx="11351475" cy="447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9280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8D9BEEE-B68D-2049-A667-D8181BB0CA3E}"/>
              </a:ext>
            </a:extLst>
          </p:cNvPr>
          <p:cNvPicPr>
            <a:picLocks noChangeAspect="1"/>
          </p:cNvPicPr>
          <p:nvPr/>
        </p:nvPicPr>
        <p:blipFill rotWithShape="1">
          <a:blip r:embed="rId3">
            <a:alphaModFix amt="20000"/>
            <a:extLst/>
          </a:blip>
          <a:srcRect t="21581" r="9090" b="20702"/>
          <a:stretch/>
        </p:blipFill>
        <p:spPr>
          <a:xfrm>
            <a:off x="-475693" y="-1228938"/>
            <a:ext cx="13333392" cy="10547312"/>
          </a:xfrm>
          <a:prstGeom prst="rect">
            <a:avLst/>
          </a:prstGeom>
          <a:blipFill>
            <a:blip r:embed="rId4"/>
            <a:stretch>
              <a:fillRect/>
            </a:stretch>
          </a:blipFill>
          <a:ln>
            <a:noFill/>
          </a:ln>
          <a:effectLst>
            <a:softEdge rad="112500"/>
          </a:effectLst>
        </p:spPr>
      </p:pic>
      <p:sp>
        <p:nvSpPr>
          <p:cNvPr id="4" name="Title 3">
            <a:extLst>
              <a:ext uri="{FF2B5EF4-FFF2-40B4-BE49-F238E27FC236}">
                <a16:creationId xmlns:a16="http://schemas.microsoft.com/office/drawing/2014/main" id="{5200A7AA-906E-694C-8CD0-3D5583C86CFB}"/>
              </a:ext>
            </a:extLst>
          </p:cNvPr>
          <p:cNvSpPr>
            <a:spLocks noGrp="1"/>
          </p:cNvSpPr>
          <p:nvPr>
            <p:ph type="title"/>
          </p:nvPr>
        </p:nvSpPr>
        <p:spPr>
          <a:xfrm>
            <a:off x="424815" y="741873"/>
            <a:ext cx="3438144" cy="544069"/>
          </a:xfrm>
        </p:spPr>
        <p:txBody>
          <a:bodyPr vert="horz" lIns="91440" tIns="45720" rIns="91440" bIns="45720" rtlCol="0" anchor="b">
            <a:normAutofit/>
          </a:bodyPr>
          <a:lstStyle/>
          <a:p>
            <a:r>
              <a:rPr lang="en-US" sz="2800" b="1" dirty="0">
                <a:latin typeface="Geneva" panose="020B0503030404040204" pitchFamily="34" charset="0"/>
                <a:ea typeface="Geneva" panose="020B0503030404040204" pitchFamily="34" charset="0"/>
              </a:rPr>
              <a:t>Data Cleaning</a:t>
            </a:r>
          </a:p>
        </p:txBody>
      </p:sp>
      <p:sp>
        <p:nvSpPr>
          <p:cNvPr id="5" name="Content Placeholder 4">
            <a:extLst>
              <a:ext uri="{FF2B5EF4-FFF2-40B4-BE49-F238E27FC236}">
                <a16:creationId xmlns:a16="http://schemas.microsoft.com/office/drawing/2014/main" id="{E0CF218F-F503-5642-8BD9-5DE7B20C5FED}"/>
              </a:ext>
            </a:extLst>
          </p:cNvPr>
          <p:cNvSpPr>
            <a:spLocks noGrp="1"/>
          </p:cNvSpPr>
          <p:nvPr>
            <p:ph idx="1"/>
          </p:nvPr>
        </p:nvSpPr>
        <p:spPr>
          <a:xfrm>
            <a:off x="424815" y="1614744"/>
            <a:ext cx="3438144" cy="369333"/>
          </a:xfrm>
          <a:noFill/>
        </p:spPr>
        <p:txBody>
          <a:bodyPr vert="horz" lIns="91440" tIns="45720" rIns="91440" bIns="45720" rtlCol="0" anchor="t">
            <a:normAutofit/>
          </a:bodyPr>
          <a:lstStyle/>
          <a:p>
            <a:pPr marL="0" indent="0">
              <a:buNone/>
            </a:pPr>
            <a:r>
              <a:rPr lang="en-US" sz="1700" dirty="0">
                <a:latin typeface="Geneva" panose="020B0503030404040204" pitchFamily="34" charset="0"/>
                <a:ea typeface="Geneva" panose="020B0503030404040204" pitchFamily="34" charset="0"/>
              </a:rPr>
              <a:t>Categorizing Ordinal</a:t>
            </a:r>
            <a:r>
              <a:rPr lang="zh-CN" altLang="en-US" sz="1700" dirty="0">
                <a:latin typeface="Geneva" panose="020B0503030404040204" pitchFamily="34" charset="0"/>
                <a:ea typeface="Geneva" panose="020B0503030404040204" pitchFamily="34" charset="0"/>
              </a:rPr>
              <a:t> </a:t>
            </a:r>
            <a:r>
              <a:rPr lang="en-US" sz="1700" dirty="0">
                <a:latin typeface="Geneva" panose="020B0503030404040204" pitchFamily="34" charset="0"/>
                <a:ea typeface="Geneva" panose="020B0503030404040204" pitchFamily="34" charset="0"/>
              </a:rPr>
              <a:t>Data</a:t>
            </a:r>
          </a:p>
        </p:txBody>
      </p:sp>
      <p:pic>
        <p:nvPicPr>
          <p:cNvPr id="3" name="Picture 2">
            <a:extLst>
              <a:ext uri="{FF2B5EF4-FFF2-40B4-BE49-F238E27FC236}">
                <a16:creationId xmlns:a16="http://schemas.microsoft.com/office/drawing/2014/main" id="{50D6AEF6-270A-C843-95CE-EA59CDA8DB22}"/>
              </a:ext>
            </a:extLst>
          </p:cNvPr>
          <p:cNvPicPr>
            <a:picLocks noChangeAspect="1"/>
          </p:cNvPicPr>
          <p:nvPr/>
        </p:nvPicPr>
        <p:blipFill>
          <a:blip r:embed="rId5"/>
          <a:stretch>
            <a:fillRect/>
          </a:stretch>
        </p:blipFill>
        <p:spPr>
          <a:xfrm>
            <a:off x="661599" y="2149922"/>
            <a:ext cx="5722410" cy="1672595"/>
          </a:xfrm>
          <a:prstGeom prst="rect">
            <a:avLst/>
          </a:prstGeom>
        </p:spPr>
      </p:pic>
      <p:pic>
        <p:nvPicPr>
          <p:cNvPr id="7" name="Picture 6">
            <a:extLst>
              <a:ext uri="{FF2B5EF4-FFF2-40B4-BE49-F238E27FC236}">
                <a16:creationId xmlns:a16="http://schemas.microsoft.com/office/drawing/2014/main" id="{FC35950C-AB1A-0646-9F03-8C217F24F04B}"/>
              </a:ext>
            </a:extLst>
          </p:cNvPr>
          <p:cNvPicPr>
            <a:picLocks noChangeAspect="1"/>
          </p:cNvPicPr>
          <p:nvPr/>
        </p:nvPicPr>
        <p:blipFill>
          <a:blip r:embed="rId6"/>
          <a:stretch>
            <a:fillRect/>
          </a:stretch>
        </p:blipFill>
        <p:spPr>
          <a:xfrm>
            <a:off x="773970" y="5026183"/>
            <a:ext cx="6177978" cy="971682"/>
          </a:xfrm>
          <a:prstGeom prst="rect">
            <a:avLst/>
          </a:prstGeom>
        </p:spPr>
      </p:pic>
      <p:sp>
        <p:nvSpPr>
          <p:cNvPr id="8" name="Rectangle 7">
            <a:extLst>
              <a:ext uri="{FF2B5EF4-FFF2-40B4-BE49-F238E27FC236}">
                <a16:creationId xmlns:a16="http://schemas.microsoft.com/office/drawing/2014/main" id="{DA330796-D438-E444-82FC-5FC71A1C7257}"/>
              </a:ext>
            </a:extLst>
          </p:cNvPr>
          <p:cNvSpPr/>
          <p:nvPr/>
        </p:nvSpPr>
        <p:spPr>
          <a:xfrm>
            <a:off x="533724" y="4454855"/>
            <a:ext cx="2347876" cy="369332"/>
          </a:xfrm>
          <a:prstGeom prst="rect">
            <a:avLst/>
          </a:prstGeom>
        </p:spPr>
        <p:txBody>
          <a:bodyPr wrap="square">
            <a:spAutoFit/>
          </a:bodyPr>
          <a:lstStyle/>
          <a:p>
            <a:r>
              <a:rPr lang="en-US" dirty="0">
                <a:latin typeface="Geneva" panose="020B0503030404040204" pitchFamily="34" charset="0"/>
                <a:ea typeface="Geneva" panose="020B0503030404040204" pitchFamily="34" charset="0"/>
              </a:rPr>
              <a:t>Filling in null values</a:t>
            </a:r>
            <a:endParaRPr lang="en-US" dirty="0"/>
          </a:p>
        </p:txBody>
      </p:sp>
      <p:sp>
        <p:nvSpPr>
          <p:cNvPr id="9" name="TextBox 8">
            <a:extLst>
              <a:ext uri="{FF2B5EF4-FFF2-40B4-BE49-F238E27FC236}">
                <a16:creationId xmlns:a16="http://schemas.microsoft.com/office/drawing/2014/main" id="{811F80E8-3AEC-154B-80C3-988F64FF8C91}"/>
              </a:ext>
            </a:extLst>
          </p:cNvPr>
          <p:cNvSpPr txBox="1"/>
          <p:nvPr/>
        </p:nvSpPr>
        <p:spPr>
          <a:xfrm>
            <a:off x="7719440" y="819965"/>
            <a:ext cx="4047745" cy="1015663"/>
          </a:xfrm>
          <a:prstGeom prst="rect">
            <a:avLst/>
          </a:prstGeom>
          <a:noFill/>
        </p:spPr>
        <p:txBody>
          <a:bodyPr wrap="square" rtlCol="0">
            <a:spAutoFit/>
          </a:bodyPr>
          <a:lstStyle/>
          <a:p>
            <a:r>
              <a:rPr lang="en-US" sz="2000" b="1" dirty="0">
                <a:solidFill>
                  <a:srgbClr val="ED7D31"/>
                </a:solidFill>
                <a:latin typeface="Geneva" panose="020B0503030404040204" pitchFamily="34" charset="0"/>
                <a:ea typeface="Geneva" panose="020B0503030404040204" pitchFamily="34" charset="0"/>
              </a:rPr>
              <a:t>Goal: Don’t lose too much data by filling in the null values as much as possible. </a:t>
            </a:r>
          </a:p>
        </p:txBody>
      </p:sp>
      <p:sp>
        <p:nvSpPr>
          <p:cNvPr id="10" name="TextBox 9">
            <a:extLst>
              <a:ext uri="{FF2B5EF4-FFF2-40B4-BE49-F238E27FC236}">
                <a16:creationId xmlns:a16="http://schemas.microsoft.com/office/drawing/2014/main" id="{F8483AC4-7557-104B-B75A-DD4B6E7169D8}"/>
              </a:ext>
            </a:extLst>
          </p:cNvPr>
          <p:cNvSpPr txBox="1"/>
          <p:nvPr/>
        </p:nvSpPr>
        <p:spPr>
          <a:xfrm>
            <a:off x="7750716" y="2223354"/>
            <a:ext cx="2327565" cy="369332"/>
          </a:xfrm>
          <a:prstGeom prst="rect">
            <a:avLst/>
          </a:prstGeom>
          <a:noFill/>
        </p:spPr>
        <p:txBody>
          <a:bodyPr wrap="square" rtlCol="0">
            <a:spAutoFit/>
          </a:bodyPr>
          <a:lstStyle/>
          <a:p>
            <a:r>
              <a:rPr lang="en-US" b="1" dirty="0"/>
              <a:t>Lot Frontage</a:t>
            </a:r>
          </a:p>
        </p:txBody>
      </p:sp>
      <p:grpSp>
        <p:nvGrpSpPr>
          <p:cNvPr id="14" name="Group 13">
            <a:extLst>
              <a:ext uri="{FF2B5EF4-FFF2-40B4-BE49-F238E27FC236}">
                <a16:creationId xmlns:a16="http://schemas.microsoft.com/office/drawing/2014/main" id="{678725A1-29D5-EC46-8316-545AE8175EA1}"/>
              </a:ext>
            </a:extLst>
          </p:cNvPr>
          <p:cNvGrpSpPr/>
          <p:nvPr/>
        </p:nvGrpSpPr>
        <p:grpSpPr>
          <a:xfrm>
            <a:off x="7616303" y="2786469"/>
            <a:ext cx="4041973" cy="2725555"/>
            <a:chOff x="7602004" y="2727225"/>
            <a:chExt cx="4041973" cy="2725555"/>
          </a:xfrm>
        </p:grpSpPr>
        <p:pic>
          <p:nvPicPr>
            <p:cNvPr id="11" name="Picture 10">
              <a:extLst>
                <a:ext uri="{FF2B5EF4-FFF2-40B4-BE49-F238E27FC236}">
                  <a16:creationId xmlns:a16="http://schemas.microsoft.com/office/drawing/2014/main" id="{F3B5CD5C-D517-AA43-813D-0851ACE56E43}"/>
                </a:ext>
              </a:extLst>
            </p:cNvPr>
            <p:cNvPicPr>
              <a:picLocks noChangeAspect="1"/>
            </p:cNvPicPr>
            <p:nvPr/>
          </p:nvPicPr>
          <p:blipFill>
            <a:blip r:embed="rId7"/>
            <a:stretch>
              <a:fillRect/>
            </a:stretch>
          </p:blipFill>
          <p:spPr>
            <a:xfrm>
              <a:off x="7869229" y="2727225"/>
              <a:ext cx="3774748" cy="2516499"/>
            </a:xfrm>
            <a:prstGeom prst="rect">
              <a:avLst/>
            </a:prstGeom>
          </p:spPr>
        </p:pic>
        <p:sp>
          <p:nvSpPr>
            <p:cNvPr id="12" name="TextBox 11">
              <a:extLst>
                <a:ext uri="{FF2B5EF4-FFF2-40B4-BE49-F238E27FC236}">
                  <a16:creationId xmlns:a16="http://schemas.microsoft.com/office/drawing/2014/main" id="{8E2908F0-A061-D842-920D-21EAE8FB7813}"/>
                </a:ext>
              </a:extLst>
            </p:cNvPr>
            <p:cNvSpPr txBox="1"/>
            <p:nvPr/>
          </p:nvSpPr>
          <p:spPr>
            <a:xfrm>
              <a:off x="9567086" y="5175781"/>
              <a:ext cx="907313" cy="276999"/>
            </a:xfrm>
            <a:prstGeom prst="rect">
              <a:avLst/>
            </a:prstGeom>
            <a:noFill/>
          </p:spPr>
          <p:txBody>
            <a:bodyPr wrap="square" rtlCol="0">
              <a:spAutoFit/>
            </a:bodyPr>
            <a:lstStyle/>
            <a:p>
              <a:r>
                <a:rPr lang="en-US" sz="1200" dirty="0">
                  <a:latin typeface="Geneva" panose="020B0503030404040204" pitchFamily="34" charset="0"/>
                  <a:ea typeface="Geneva" panose="020B0503030404040204" pitchFamily="34" charset="0"/>
                </a:rPr>
                <a:t>Lot Area</a:t>
              </a:r>
            </a:p>
          </p:txBody>
        </p:sp>
        <p:sp>
          <p:nvSpPr>
            <p:cNvPr id="13" name="Rectangle 12">
              <a:extLst>
                <a:ext uri="{FF2B5EF4-FFF2-40B4-BE49-F238E27FC236}">
                  <a16:creationId xmlns:a16="http://schemas.microsoft.com/office/drawing/2014/main" id="{3B42A6F5-1F0C-4546-80B5-DEDB5AF6328E}"/>
                </a:ext>
              </a:extLst>
            </p:cNvPr>
            <p:cNvSpPr/>
            <p:nvPr/>
          </p:nvSpPr>
          <p:spPr>
            <a:xfrm rot="16200000">
              <a:off x="7164865" y="3866139"/>
              <a:ext cx="1151277" cy="276999"/>
            </a:xfrm>
            <a:prstGeom prst="rect">
              <a:avLst/>
            </a:prstGeom>
          </p:spPr>
          <p:txBody>
            <a:bodyPr wrap="none">
              <a:spAutoFit/>
            </a:bodyPr>
            <a:lstStyle/>
            <a:p>
              <a:r>
                <a:rPr lang="en-US" sz="1200" dirty="0">
                  <a:latin typeface="Geneva" panose="020B0503030404040204" pitchFamily="34" charset="0"/>
                  <a:ea typeface="Geneva" panose="020B0503030404040204" pitchFamily="34" charset="0"/>
                </a:rPr>
                <a:t>Lot Frontage</a:t>
              </a:r>
            </a:p>
          </p:txBody>
        </p:sp>
      </p:grpSp>
    </p:spTree>
    <p:extLst>
      <p:ext uri="{BB962C8B-B14F-4D97-AF65-F5344CB8AC3E}">
        <p14:creationId xmlns:p14="http://schemas.microsoft.com/office/powerpoint/2010/main" val="2538558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6369204-C51E-D548-BC93-0B1AB1DD8ED0}"/>
              </a:ext>
            </a:extLst>
          </p:cNvPr>
          <p:cNvPicPr>
            <a:picLocks noChangeAspect="1"/>
          </p:cNvPicPr>
          <p:nvPr/>
        </p:nvPicPr>
        <p:blipFill rotWithShape="1">
          <a:blip r:embed="rId3">
            <a:alphaModFix amt="20000"/>
            <a:extLst/>
          </a:blip>
          <a:srcRect t="21581" r="9090" b="20702"/>
          <a:stretch/>
        </p:blipFill>
        <p:spPr>
          <a:xfrm>
            <a:off x="-475693" y="-1325926"/>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F6916F27-921A-9443-B88E-38D40669E223}"/>
              </a:ext>
            </a:extLst>
          </p:cNvPr>
          <p:cNvSpPr>
            <a:spLocks noGrp="1"/>
          </p:cNvSpPr>
          <p:nvPr>
            <p:ph type="title"/>
          </p:nvPr>
        </p:nvSpPr>
        <p:spPr>
          <a:xfrm>
            <a:off x="758821" y="704030"/>
            <a:ext cx="7309492" cy="452417"/>
          </a:xfrm>
        </p:spPr>
        <p:txBody>
          <a:bodyPr vert="horz" lIns="91440" tIns="45720" rIns="91440" bIns="45720" rtlCol="0" anchor="b">
            <a:noAutofit/>
          </a:bodyPr>
          <a:lstStyle/>
          <a:p>
            <a:r>
              <a:rPr lang="en-US" sz="2800" b="1" dirty="0">
                <a:latin typeface="Geneva" panose="020B0503030404040204" pitchFamily="34" charset="0"/>
                <a:ea typeface="Geneva" panose="020B0503030404040204" pitchFamily="34" charset="0"/>
              </a:rPr>
              <a:t>Exploratory Data Analysis</a:t>
            </a:r>
          </a:p>
        </p:txBody>
      </p:sp>
      <p:grpSp>
        <p:nvGrpSpPr>
          <p:cNvPr id="21" name="Group 20">
            <a:extLst>
              <a:ext uri="{FF2B5EF4-FFF2-40B4-BE49-F238E27FC236}">
                <a16:creationId xmlns:a16="http://schemas.microsoft.com/office/drawing/2014/main" id="{9F6F4688-BC16-8843-9706-1C0F93E5703F}"/>
              </a:ext>
            </a:extLst>
          </p:cNvPr>
          <p:cNvGrpSpPr/>
          <p:nvPr/>
        </p:nvGrpSpPr>
        <p:grpSpPr>
          <a:xfrm>
            <a:off x="2438260" y="1513493"/>
            <a:ext cx="7073434" cy="2391419"/>
            <a:chOff x="2148025" y="1553893"/>
            <a:chExt cx="7073434" cy="2391419"/>
          </a:xfrm>
        </p:grpSpPr>
        <p:pic>
          <p:nvPicPr>
            <p:cNvPr id="10" name="Picture 9">
              <a:extLst>
                <a:ext uri="{FF2B5EF4-FFF2-40B4-BE49-F238E27FC236}">
                  <a16:creationId xmlns:a16="http://schemas.microsoft.com/office/drawing/2014/main" id="{35ECB094-3E3E-6045-B452-F94F03BE5342}"/>
                </a:ext>
              </a:extLst>
            </p:cNvPr>
            <p:cNvPicPr>
              <a:picLocks noChangeAspect="1"/>
            </p:cNvPicPr>
            <p:nvPr/>
          </p:nvPicPr>
          <p:blipFill rotWithShape="1">
            <a:blip r:embed="rId5"/>
            <a:srcRect r="75128"/>
            <a:stretch/>
          </p:blipFill>
          <p:spPr>
            <a:xfrm>
              <a:off x="2148025" y="1553893"/>
              <a:ext cx="2904554" cy="2385842"/>
            </a:xfrm>
            <a:prstGeom prst="rect">
              <a:avLst/>
            </a:prstGeom>
          </p:spPr>
        </p:pic>
        <p:pic>
          <p:nvPicPr>
            <p:cNvPr id="5" name="Picture 4">
              <a:extLst>
                <a:ext uri="{FF2B5EF4-FFF2-40B4-BE49-F238E27FC236}">
                  <a16:creationId xmlns:a16="http://schemas.microsoft.com/office/drawing/2014/main" id="{6719C2BC-8500-4146-9AFA-621386EB21D4}"/>
                </a:ext>
              </a:extLst>
            </p:cNvPr>
            <p:cNvPicPr>
              <a:picLocks noChangeAspect="1"/>
            </p:cNvPicPr>
            <p:nvPr/>
          </p:nvPicPr>
          <p:blipFill rotWithShape="1">
            <a:blip r:embed="rId6"/>
            <a:srcRect l="44130" r="37789"/>
            <a:stretch/>
          </p:blipFill>
          <p:spPr>
            <a:xfrm>
              <a:off x="4998791" y="1553893"/>
              <a:ext cx="2102785" cy="2391419"/>
            </a:xfrm>
            <a:prstGeom prst="rect">
              <a:avLst/>
            </a:prstGeom>
          </p:spPr>
        </p:pic>
        <p:pic>
          <p:nvPicPr>
            <p:cNvPr id="7" name="Picture 6">
              <a:extLst>
                <a:ext uri="{FF2B5EF4-FFF2-40B4-BE49-F238E27FC236}">
                  <a16:creationId xmlns:a16="http://schemas.microsoft.com/office/drawing/2014/main" id="{A9170F43-042E-AD4A-B9DE-3A49E7D8A0D5}"/>
                </a:ext>
              </a:extLst>
            </p:cNvPr>
            <p:cNvPicPr>
              <a:picLocks noChangeAspect="1"/>
            </p:cNvPicPr>
            <p:nvPr/>
          </p:nvPicPr>
          <p:blipFill rotWithShape="1">
            <a:blip r:embed="rId7"/>
            <a:srcRect l="62061" r="18565"/>
            <a:stretch/>
          </p:blipFill>
          <p:spPr>
            <a:xfrm>
              <a:off x="6954098" y="1553893"/>
              <a:ext cx="2267361" cy="2385842"/>
            </a:xfrm>
            <a:prstGeom prst="rect">
              <a:avLst/>
            </a:prstGeom>
          </p:spPr>
        </p:pic>
      </p:grpSp>
      <p:grpSp>
        <p:nvGrpSpPr>
          <p:cNvPr id="19" name="Group 18">
            <a:extLst>
              <a:ext uri="{FF2B5EF4-FFF2-40B4-BE49-F238E27FC236}">
                <a16:creationId xmlns:a16="http://schemas.microsoft.com/office/drawing/2014/main" id="{97D36C20-80C0-C84A-B077-5A76219F9478}"/>
              </a:ext>
            </a:extLst>
          </p:cNvPr>
          <p:cNvGrpSpPr/>
          <p:nvPr/>
        </p:nvGrpSpPr>
        <p:grpSpPr>
          <a:xfrm>
            <a:off x="1652697" y="3900269"/>
            <a:ext cx="9402336" cy="2385842"/>
            <a:chOff x="1672819" y="4070693"/>
            <a:chExt cx="9402336" cy="2385842"/>
          </a:xfrm>
        </p:grpSpPr>
        <p:pic>
          <p:nvPicPr>
            <p:cNvPr id="8" name="Picture 7">
              <a:extLst>
                <a:ext uri="{FF2B5EF4-FFF2-40B4-BE49-F238E27FC236}">
                  <a16:creationId xmlns:a16="http://schemas.microsoft.com/office/drawing/2014/main" id="{DBF324F9-4A70-0149-8A8B-B26EBA3F4278}"/>
                </a:ext>
              </a:extLst>
            </p:cNvPr>
            <p:cNvPicPr>
              <a:picLocks noChangeAspect="1"/>
            </p:cNvPicPr>
            <p:nvPr/>
          </p:nvPicPr>
          <p:blipFill rotWithShape="1">
            <a:blip r:embed="rId8"/>
            <a:srcRect l="52523" r="15398"/>
            <a:stretch/>
          </p:blipFill>
          <p:spPr>
            <a:xfrm>
              <a:off x="6611834" y="4070693"/>
              <a:ext cx="4463321" cy="2385842"/>
            </a:xfrm>
            <a:prstGeom prst="rect">
              <a:avLst/>
            </a:prstGeom>
          </p:spPr>
        </p:pic>
        <p:pic>
          <p:nvPicPr>
            <p:cNvPr id="17" name="Picture 16">
              <a:extLst>
                <a:ext uri="{FF2B5EF4-FFF2-40B4-BE49-F238E27FC236}">
                  <a16:creationId xmlns:a16="http://schemas.microsoft.com/office/drawing/2014/main" id="{D0574545-FB07-864C-9518-E34582AC1D14}"/>
                </a:ext>
              </a:extLst>
            </p:cNvPr>
            <p:cNvPicPr>
              <a:picLocks noChangeAspect="1"/>
            </p:cNvPicPr>
            <p:nvPr/>
          </p:nvPicPr>
          <p:blipFill rotWithShape="1">
            <a:blip r:embed="rId9"/>
            <a:srcRect r="74821"/>
            <a:stretch/>
          </p:blipFill>
          <p:spPr>
            <a:xfrm>
              <a:off x="1672819" y="4118154"/>
              <a:ext cx="2847106" cy="2320093"/>
            </a:xfrm>
            <a:prstGeom prst="rect">
              <a:avLst/>
            </a:prstGeom>
          </p:spPr>
        </p:pic>
        <p:pic>
          <p:nvPicPr>
            <p:cNvPr id="18" name="Picture 17">
              <a:extLst>
                <a:ext uri="{FF2B5EF4-FFF2-40B4-BE49-F238E27FC236}">
                  <a16:creationId xmlns:a16="http://schemas.microsoft.com/office/drawing/2014/main" id="{B97C7D29-24BF-9C46-8F73-EC8484AC3305}"/>
                </a:ext>
              </a:extLst>
            </p:cNvPr>
            <p:cNvPicPr>
              <a:picLocks noChangeAspect="1"/>
            </p:cNvPicPr>
            <p:nvPr/>
          </p:nvPicPr>
          <p:blipFill rotWithShape="1">
            <a:blip r:embed="rId10"/>
            <a:srcRect l="6742" r="74563"/>
            <a:stretch/>
          </p:blipFill>
          <p:spPr>
            <a:xfrm>
              <a:off x="4614434" y="4102852"/>
              <a:ext cx="2091909" cy="2300973"/>
            </a:xfrm>
            <a:prstGeom prst="rect">
              <a:avLst/>
            </a:prstGeom>
          </p:spPr>
        </p:pic>
      </p:grpSp>
    </p:spTree>
    <p:extLst>
      <p:ext uri="{BB962C8B-B14F-4D97-AF65-F5344CB8AC3E}">
        <p14:creationId xmlns:p14="http://schemas.microsoft.com/office/powerpoint/2010/main" val="406405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10A92CB-F6F5-6C41-B327-F6F07688E7A9}"/>
              </a:ext>
            </a:extLst>
          </p:cNvPr>
          <p:cNvPicPr>
            <a:picLocks noChangeAspect="1"/>
          </p:cNvPicPr>
          <p:nvPr/>
        </p:nvPicPr>
        <p:blipFill rotWithShape="1">
          <a:blip r:embed="rId3">
            <a:alphaModFix amt="20000"/>
            <a:extLst/>
          </a:blip>
          <a:srcRect t="21581" r="9090" b="20702"/>
          <a:stretch/>
        </p:blipFill>
        <p:spPr>
          <a:xfrm>
            <a:off x="-391010" y="-985287"/>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F63229FB-1D22-404F-891D-EB76C183A108}"/>
              </a:ext>
            </a:extLst>
          </p:cNvPr>
          <p:cNvSpPr>
            <a:spLocks noGrp="1"/>
          </p:cNvSpPr>
          <p:nvPr>
            <p:ph type="title"/>
          </p:nvPr>
        </p:nvSpPr>
        <p:spPr>
          <a:xfrm>
            <a:off x="424815" y="858430"/>
            <a:ext cx="4524997" cy="724152"/>
          </a:xfrm>
        </p:spPr>
        <p:txBody>
          <a:bodyPr vert="horz" lIns="91440" tIns="45720" rIns="91440" bIns="45720" rtlCol="0" anchor="b">
            <a:normAutofit/>
          </a:bodyPr>
          <a:lstStyle/>
          <a:p>
            <a:r>
              <a:rPr lang="en-US" sz="2800" b="1" dirty="0">
                <a:latin typeface="Geneva" panose="020B0503030404040204" pitchFamily="34" charset="0"/>
                <a:ea typeface="Geneva" panose="020B0503030404040204" pitchFamily="34" charset="0"/>
              </a:rPr>
              <a:t>Linear Regression Model</a:t>
            </a:r>
          </a:p>
        </p:txBody>
      </p:sp>
      <p:sp>
        <p:nvSpPr>
          <p:cNvPr id="51" name="Content Placeholder 50">
            <a:extLst>
              <a:ext uri="{FF2B5EF4-FFF2-40B4-BE49-F238E27FC236}">
                <a16:creationId xmlns:a16="http://schemas.microsoft.com/office/drawing/2014/main" id="{02E3708E-7F49-49DF-99DE-075FA7E81C8B}"/>
              </a:ext>
            </a:extLst>
          </p:cNvPr>
          <p:cNvSpPr>
            <a:spLocks noGrp="1"/>
          </p:cNvSpPr>
          <p:nvPr>
            <p:ph idx="1"/>
          </p:nvPr>
        </p:nvSpPr>
        <p:spPr>
          <a:xfrm>
            <a:off x="538395" y="1787115"/>
            <a:ext cx="3438906" cy="346290"/>
          </a:xfrm>
        </p:spPr>
        <p:txBody>
          <a:bodyPr anchor="t">
            <a:normAutofit lnSpcReduction="10000"/>
          </a:bodyPr>
          <a:lstStyle/>
          <a:p>
            <a:pPr marL="0" indent="0">
              <a:buNone/>
            </a:pPr>
            <a:r>
              <a:rPr lang="en-US" sz="2000" b="1" dirty="0">
                <a:latin typeface="Geneva" panose="020B0503030404040204" pitchFamily="34" charset="0"/>
                <a:ea typeface="Geneva" panose="020B0503030404040204" pitchFamily="34" charset="0"/>
              </a:rPr>
              <a:t>Predictors</a:t>
            </a:r>
          </a:p>
          <a:p>
            <a:endParaRPr lang="en-US" sz="1700" dirty="0"/>
          </a:p>
        </p:txBody>
      </p:sp>
      <p:sp>
        <p:nvSpPr>
          <p:cNvPr id="7" name="TextBox 6">
            <a:extLst>
              <a:ext uri="{FF2B5EF4-FFF2-40B4-BE49-F238E27FC236}">
                <a16:creationId xmlns:a16="http://schemas.microsoft.com/office/drawing/2014/main" id="{A89DF990-BB25-F24B-8D58-4771FC3B27CC}"/>
              </a:ext>
            </a:extLst>
          </p:cNvPr>
          <p:cNvSpPr txBox="1"/>
          <p:nvPr/>
        </p:nvSpPr>
        <p:spPr>
          <a:xfrm>
            <a:off x="424815" y="2252266"/>
            <a:ext cx="5253390" cy="2031325"/>
          </a:xfrm>
          <a:prstGeom prst="rect">
            <a:avLst/>
          </a:prstGeom>
          <a:noFill/>
        </p:spPr>
        <p:txBody>
          <a:bodyPr wrap="square" numCol="1" rtlCol="0">
            <a:spAutoFit/>
          </a:bodyPr>
          <a:lstStyle/>
          <a:p>
            <a:pPr marL="285750" indent="-285750">
              <a:buFontTx/>
              <a:buChar char="-"/>
            </a:pPr>
            <a:r>
              <a:rPr lang="en-US" dirty="0"/>
              <a:t>Overall Quality</a:t>
            </a:r>
          </a:p>
          <a:p>
            <a:pPr marL="285750" indent="-285750">
              <a:buFontTx/>
              <a:buChar char="-"/>
            </a:pPr>
            <a:r>
              <a:rPr lang="en-US" dirty="0"/>
              <a:t>Mason Veneer Area </a:t>
            </a:r>
          </a:p>
          <a:p>
            <a:pPr marL="285750" indent="-285750">
              <a:buFontTx/>
              <a:buChar char="-"/>
            </a:pPr>
            <a:r>
              <a:rPr lang="en-US" dirty="0"/>
              <a:t>Total square feet of basement area</a:t>
            </a:r>
          </a:p>
          <a:p>
            <a:pPr marL="285750" indent="-285750">
              <a:buFontTx/>
              <a:buChar char="-"/>
            </a:pPr>
            <a:r>
              <a:rPr lang="en-US" dirty="0"/>
              <a:t>Above grade (ground) living area square feet</a:t>
            </a:r>
          </a:p>
          <a:p>
            <a:pPr marL="285750" indent="-285750">
              <a:buFontTx/>
              <a:buChar char="-"/>
            </a:pPr>
            <a:r>
              <a:rPr lang="en-US" dirty="0"/>
              <a:t>Size of garage in square feet</a:t>
            </a:r>
          </a:p>
          <a:p>
            <a:pPr marL="285750" indent="-285750">
              <a:buFontTx/>
              <a:buChar char="-"/>
            </a:pPr>
            <a:r>
              <a:rPr lang="en-US" dirty="0"/>
              <a:t>First Floor square feet</a:t>
            </a:r>
          </a:p>
          <a:p>
            <a:pPr marL="285750" indent="-285750">
              <a:buFontTx/>
              <a:buChar char="-"/>
            </a:pPr>
            <a:r>
              <a:rPr lang="en-US" dirty="0"/>
              <a:t>Second floor square feet</a:t>
            </a:r>
            <a:endParaRPr lang="en-US" b="1" dirty="0"/>
          </a:p>
        </p:txBody>
      </p:sp>
      <p:grpSp>
        <p:nvGrpSpPr>
          <p:cNvPr id="16" name="Group 15">
            <a:extLst>
              <a:ext uri="{FF2B5EF4-FFF2-40B4-BE49-F238E27FC236}">
                <a16:creationId xmlns:a16="http://schemas.microsoft.com/office/drawing/2014/main" id="{CF520E0F-5322-D747-9F31-0912C7455AB2}"/>
              </a:ext>
            </a:extLst>
          </p:cNvPr>
          <p:cNvGrpSpPr/>
          <p:nvPr/>
        </p:nvGrpSpPr>
        <p:grpSpPr>
          <a:xfrm>
            <a:off x="6377286" y="1095384"/>
            <a:ext cx="5624706" cy="2223436"/>
            <a:chOff x="445214" y="4494553"/>
            <a:chExt cx="5624706" cy="2223436"/>
          </a:xfrm>
        </p:grpSpPr>
        <p:sp>
          <p:nvSpPr>
            <p:cNvPr id="11" name="Rectangle 10">
              <a:extLst>
                <a:ext uri="{FF2B5EF4-FFF2-40B4-BE49-F238E27FC236}">
                  <a16:creationId xmlns:a16="http://schemas.microsoft.com/office/drawing/2014/main" id="{007FBFB3-57F9-AA47-8C4E-8265D9CE5D92}"/>
                </a:ext>
              </a:extLst>
            </p:cNvPr>
            <p:cNvSpPr/>
            <p:nvPr/>
          </p:nvSpPr>
          <p:spPr>
            <a:xfrm>
              <a:off x="476915" y="4762628"/>
              <a:ext cx="5561303" cy="954107"/>
            </a:xfrm>
            <a:prstGeom prst="rect">
              <a:avLst/>
            </a:prstGeom>
            <a:noFill/>
          </p:spPr>
          <p:txBody>
            <a:bodyPr wrap="square" lIns="91440" tIns="45720" rIns="91440" bIns="45720"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24473.45</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p>
            <a:p>
              <a:pPr algn="ct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37720.22 </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r>
                <a:rPr lang="en-US" sz="2200" b="1" dirty="0">
                  <a:solidFill>
                    <a:schemeClr val="bg2">
                      <a:lumMod val="50000"/>
                    </a:schemeClr>
                  </a:solidFill>
                  <a:latin typeface="Geneva" panose="020B0503030404040204" pitchFamily="34" charset="0"/>
                  <a:ea typeface="Geneva" panose="020B0503030404040204" pitchFamily="34" charset="0"/>
                </a:rPr>
                <a:t>0.77</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12" name="Rectangle 11">
              <a:extLst>
                <a:ext uri="{FF2B5EF4-FFF2-40B4-BE49-F238E27FC236}">
                  <a16:creationId xmlns:a16="http://schemas.microsoft.com/office/drawing/2014/main" id="{470FCC33-9F70-7B42-B74E-A2C4E0CF34A7}"/>
                </a:ext>
              </a:extLst>
            </p:cNvPr>
            <p:cNvSpPr/>
            <p:nvPr/>
          </p:nvSpPr>
          <p:spPr>
            <a:xfrm>
              <a:off x="445214" y="5917770"/>
              <a:ext cx="5624706" cy="800219"/>
            </a:xfrm>
            <a:prstGeom prst="rect">
              <a:avLst/>
            </a:prstGeom>
          </p:spPr>
          <p:txBody>
            <a:bodyPr wrap="square"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24328.06 </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34369.98 </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r>
                <a:rPr lang="en-US" sz="2200" b="1" dirty="0">
                  <a:solidFill>
                    <a:schemeClr val="bg2">
                      <a:lumMod val="50000"/>
                    </a:schemeClr>
                  </a:solidFill>
                  <a:latin typeface="Geneva" panose="020B0503030404040204" pitchFamily="34" charset="0"/>
                  <a:ea typeface="Geneva" panose="020B0503030404040204" pitchFamily="34" charset="0"/>
                </a:rPr>
                <a:t>0.83</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14" name="TextBox 13">
              <a:extLst>
                <a:ext uri="{FF2B5EF4-FFF2-40B4-BE49-F238E27FC236}">
                  <a16:creationId xmlns:a16="http://schemas.microsoft.com/office/drawing/2014/main" id="{671F0605-E23A-C94A-9E85-A3CE5E5CC627}"/>
                </a:ext>
              </a:extLst>
            </p:cNvPr>
            <p:cNvSpPr txBox="1"/>
            <p:nvPr/>
          </p:nvSpPr>
          <p:spPr>
            <a:xfrm>
              <a:off x="626243" y="5594605"/>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TEST METRICS:</a:t>
              </a:r>
            </a:p>
          </p:txBody>
        </p:sp>
        <p:sp>
          <p:nvSpPr>
            <p:cNvPr id="27" name="TextBox 26">
              <a:extLst>
                <a:ext uri="{FF2B5EF4-FFF2-40B4-BE49-F238E27FC236}">
                  <a16:creationId xmlns:a16="http://schemas.microsoft.com/office/drawing/2014/main" id="{904BF014-CC5E-CB49-B1E6-462722C62B88}"/>
                </a:ext>
              </a:extLst>
            </p:cNvPr>
            <p:cNvSpPr txBox="1"/>
            <p:nvPr/>
          </p:nvSpPr>
          <p:spPr>
            <a:xfrm>
              <a:off x="650578" y="4494553"/>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TRAIN METRICS:</a:t>
              </a:r>
            </a:p>
          </p:txBody>
        </p:sp>
      </p:grpSp>
      <p:grpSp>
        <p:nvGrpSpPr>
          <p:cNvPr id="17" name="Group 16">
            <a:extLst>
              <a:ext uri="{FF2B5EF4-FFF2-40B4-BE49-F238E27FC236}">
                <a16:creationId xmlns:a16="http://schemas.microsoft.com/office/drawing/2014/main" id="{C01B5CBD-D7AB-5E4B-BA62-0A78B1C01630}"/>
              </a:ext>
            </a:extLst>
          </p:cNvPr>
          <p:cNvGrpSpPr/>
          <p:nvPr/>
        </p:nvGrpSpPr>
        <p:grpSpPr>
          <a:xfrm>
            <a:off x="6439827" y="3636395"/>
            <a:ext cx="5624706" cy="2681484"/>
            <a:chOff x="6377284" y="1974651"/>
            <a:chExt cx="5624706" cy="2681484"/>
          </a:xfrm>
        </p:grpSpPr>
        <p:sp>
          <p:nvSpPr>
            <p:cNvPr id="15" name="TextBox 14">
              <a:extLst>
                <a:ext uri="{FF2B5EF4-FFF2-40B4-BE49-F238E27FC236}">
                  <a16:creationId xmlns:a16="http://schemas.microsoft.com/office/drawing/2014/main" id="{186C1DAF-8C12-C04A-963D-0D1082844986}"/>
                </a:ext>
              </a:extLst>
            </p:cNvPr>
            <p:cNvSpPr txBox="1"/>
            <p:nvPr/>
          </p:nvSpPr>
          <p:spPr>
            <a:xfrm>
              <a:off x="6475594" y="1974651"/>
              <a:ext cx="4723660" cy="400110"/>
            </a:xfrm>
            <a:prstGeom prst="rect">
              <a:avLst/>
            </a:prstGeom>
            <a:noFill/>
          </p:spPr>
          <p:txBody>
            <a:bodyPr wrap="square" rtlCol="0">
              <a:spAutoFit/>
            </a:bodyPr>
            <a:lstStyle/>
            <a:p>
              <a:r>
                <a:rPr lang="en-US" sz="2000" b="1" dirty="0">
                  <a:solidFill>
                    <a:srgbClr val="ED7D31"/>
                  </a:solidFill>
                  <a:latin typeface="Geneva" panose="020B0503030404040204" pitchFamily="34" charset="0"/>
                  <a:ea typeface="Geneva" panose="020B0503030404040204" pitchFamily="34" charset="0"/>
                </a:rPr>
                <a:t>After attempting log transformation:</a:t>
              </a:r>
            </a:p>
          </p:txBody>
        </p:sp>
        <p:grpSp>
          <p:nvGrpSpPr>
            <p:cNvPr id="31" name="Group 30">
              <a:extLst>
                <a:ext uri="{FF2B5EF4-FFF2-40B4-BE49-F238E27FC236}">
                  <a16:creationId xmlns:a16="http://schemas.microsoft.com/office/drawing/2014/main" id="{601719D5-6A8D-F04A-B395-BEE89D2D010E}"/>
                </a:ext>
              </a:extLst>
            </p:cNvPr>
            <p:cNvGrpSpPr/>
            <p:nvPr/>
          </p:nvGrpSpPr>
          <p:grpSpPr>
            <a:xfrm>
              <a:off x="6377284" y="2426943"/>
              <a:ext cx="5624706" cy="2229192"/>
              <a:chOff x="445214" y="4488797"/>
              <a:chExt cx="5624706" cy="2229192"/>
            </a:xfrm>
          </p:grpSpPr>
          <p:sp>
            <p:nvSpPr>
              <p:cNvPr id="32" name="Rectangle 31">
                <a:extLst>
                  <a:ext uri="{FF2B5EF4-FFF2-40B4-BE49-F238E27FC236}">
                    <a16:creationId xmlns:a16="http://schemas.microsoft.com/office/drawing/2014/main" id="{12960B03-E055-7C42-A039-CD3B594533F5}"/>
                  </a:ext>
                </a:extLst>
              </p:cNvPr>
              <p:cNvSpPr/>
              <p:nvPr/>
            </p:nvSpPr>
            <p:spPr>
              <a:xfrm>
                <a:off x="476915" y="4762628"/>
                <a:ext cx="5561303" cy="1138773"/>
              </a:xfrm>
              <a:prstGeom prst="rect">
                <a:avLst/>
              </a:prstGeom>
              <a:noFill/>
            </p:spPr>
            <p:txBody>
              <a:bodyPr wrap="square" lIns="91440" tIns="45720" rIns="91440" bIns="45720"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23134.07</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56981.66 </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0.47</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33" name="Rectangle 32">
                <a:extLst>
                  <a:ext uri="{FF2B5EF4-FFF2-40B4-BE49-F238E27FC236}">
                    <a16:creationId xmlns:a16="http://schemas.microsoft.com/office/drawing/2014/main" id="{4317F573-473F-B44C-8910-4E5E447B4544}"/>
                  </a:ext>
                </a:extLst>
              </p:cNvPr>
              <p:cNvSpPr/>
              <p:nvPr/>
            </p:nvSpPr>
            <p:spPr>
              <a:xfrm>
                <a:off x="445214" y="5917770"/>
                <a:ext cx="5624706" cy="800219"/>
              </a:xfrm>
              <a:prstGeom prst="rect">
                <a:avLst/>
              </a:prstGeom>
            </p:spPr>
            <p:txBody>
              <a:bodyPr wrap="square"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21031.67 </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29358.19 </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r>
                  <a:rPr lang="en-US" sz="2200" b="1" dirty="0">
                    <a:solidFill>
                      <a:schemeClr val="bg2">
                        <a:lumMod val="50000"/>
                      </a:schemeClr>
                    </a:solidFill>
                    <a:latin typeface="Geneva" panose="020B0503030404040204" pitchFamily="34" charset="0"/>
                    <a:ea typeface="Geneva" panose="020B0503030404040204" pitchFamily="34" charset="0"/>
                  </a:rPr>
                  <a:t>0.87</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34" name="TextBox 33">
                <a:extLst>
                  <a:ext uri="{FF2B5EF4-FFF2-40B4-BE49-F238E27FC236}">
                    <a16:creationId xmlns:a16="http://schemas.microsoft.com/office/drawing/2014/main" id="{7FFCC900-045C-9F41-B1D2-4B375B836588}"/>
                  </a:ext>
                </a:extLst>
              </p:cNvPr>
              <p:cNvSpPr txBox="1"/>
              <p:nvPr/>
            </p:nvSpPr>
            <p:spPr>
              <a:xfrm>
                <a:off x="626243" y="5594605"/>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TEST METRICS:</a:t>
                </a:r>
              </a:p>
            </p:txBody>
          </p:sp>
          <p:sp>
            <p:nvSpPr>
              <p:cNvPr id="35" name="TextBox 34">
                <a:extLst>
                  <a:ext uri="{FF2B5EF4-FFF2-40B4-BE49-F238E27FC236}">
                    <a16:creationId xmlns:a16="http://schemas.microsoft.com/office/drawing/2014/main" id="{49D581D1-24A9-544B-AA52-40EB97853739}"/>
                  </a:ext>
                </a:extLst>
              </p:cNvPr>
              <p:cNvSpPr txBox="1"/>
              <p:nvPr/>
            </p:nvSpPr>
            <p:spPr>
              <a:xfrm>
                <a:off x="554707" y="4488797"/>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TRAIN METRICS:</a:t>
                </a:r>
              </a:p>
            </p:txBody>
          </p:sp>
        </p:grpSp>
      </p:grpSp>
    </p:spTree>
    <p:extLst>
      <p:ext uri="{BB962C8B-B14F-4D97-AF65-F5344CB8AC3E}">
        <p14:creationId xmlns:p14="http://schemas.microsoft.com/office/powerpoint/2010/main" val="312197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2C3793E-32E1-2D43-BDE5-52BAEF9B0BA6}"/>
              </a:ext>
            </a:extLst>
          </p:cNvPr>
          <p:cNvPicPr>
            <a:picLocks noChangeAspect="1"/>
          </p:cNvPicPr>
          <p:nvPr/>
        </p:nvPicPr>
        <p:blipFill rotWithShape="1">
          <a:blip r:embed="rId3">
            <a:alphaModFix amt="20000"/>
            <a:extLst/>
          </a:blip>
          <a:srcRect t="21581" r="9090" b="20702"/>
          <a:stretch/>
        </p:blipFill>
        <p:spPr>
          <a:xfrm>
            <a:off x="-475693" y="-1325926"/>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2415531F-48F4-DB40-A96E-30192B4607FF}"/>
              </a:ext>
            </a:extLst>
          </p:cNvPr>
          <p:cNvSpPr>
            <a:spLocks noGrp="1"/>
          </p:cNvSpPr>
          <p:nvPr>
            <p:ph type="title"/>
          </p:nvPr>
        </p:nvSpPr>
        <p:spPr>
          <a:xfrm>
            <a:off x="481029" y="830421"/>
            <a:ext cx="4023360" cy="494098"/>
          </a:xfrm>
        </p:spPr>
        <p:txBody>
          <a:bodyPr vert="horz" lIns="91440" tIns="45720" rIns="91440" bIns="45720" rtlCol="0" anchor="b">
            <a:normAutofit/>
          </a:bodyPr>
          <a:lstStyle/>
          <a:p>
            <a:r>
              <a:rPr lang="en-US" sz="2800" b="1" dirty="0">
                <a:latin typeface="Geneva" panose="020B0503030404040204" pitchFamily="34" charset="0"/>
                <a:ea typeface="Geneva" panose="020B0503030404040204" pitchFamily="34" charset="0"/>
              </a:rPr>
              <a:t>More EDA</a:t>
            </a:r>
            <a:endParaRPr lang="en-US" sz="2800" dirty="0">
              <a:latin typeface="Geneva" panose="020B0503030404040204" pitchFamily="34" charset="0"/>
              <a:ea typeface="Geneva" panose="020B0503030404040204" pitchFamily="34" charset="0"/>
            </a:endParaRPr>
          </a:p>
        </p:txBody>
      </p:sp>
      <p:pic>
        <p:nvPicPr>
          <p:cNvPr id="7" name="Picture 6">
            <a:extLst>
              <a:ext uri="{FF2B5EF4-FFF2-40B4-BE49-F238E27FC236}">
                <a16:creationId xmlns:a16="http://schemas.microsoft.com/office/drawing/2014/main" id="{D6B4FACE-7B1F-5B49-83E6-7E5124D0E39B}"/>
              </a:ext>
            </a:extLst>
          </p:cNvPr>
          <p:cNvPicPr>
            <a:picLocks noChangeAspect="1"/>
          </p:cNvPicPr>
          <p:nvPr/>
        </p:nvPicPr>
        <p:blipFill>
          <a:blip r:embed="rId5"/>
          <a:stretch>
            <a:fillRect/>
          </a:stretch>
        </p:blipFill>
        <p:spPr>
          <a:xfrm>
            <a:off x="1412853" y="1336990"/>
            <a:ext cx="2881918" cy="2788703"/>
          </a:xfrm>
          <a:prstGeom prst="rect">
            <a:avLst/>
          </a:prstGeom>
        </p:spPr>
      </p:pic>
      <p:pic>
        <p:nvPicPr>
          <p:cNvPr id="9" name="Picture 8">
            <a:extLst>
              <a:ext uri="{FF2B5EF4-FFF2-40B4-BE49-F238E27FC236}">
                <a16:creationId xmlns:a16="http://schemas.microsoft.com/office/drawing/2014/main" id="{B415EE4B-4B25-DA4B-A6C9-E288ED97FC3E}"/>
              </a:ext>
            </a:extLst>
          </p:cNvPr>
          <p:cNvPicPr>
            <a:picLocks noChangeAspect="1"/>
          </p:cNvPicPr>
          <p:nvPr/>
        </p:nvPicPr>
        <p:blipFill>
          <a:blip r:embed="rId6"/>
          <a:stretch>
            <a:fillRect/>
          </a:stretch>
        </p:blipFill>
        <p:spPr>
          <a:xfrm>
            <a:off x="4783728" y="1336990"/>
            <a:ext cx="2881918" cy="2788703"/>
          </a:xfrm>
          <a:prstGeom prst="rect">
            <a:avLst/>
          </a:prstGeom>
        </p:spPr>
      </p:pic>
      <p:pic>
        <p:nvPicPr>
          <p:cNvPr id="11" name="Picture 10">
            <a:extLst>
              <a:ext uri="{FF2B5EF4-FFF2-40B4-BE49-F238E27FC236}">
                <a16:creationId xmlns:a16="http://schemas.microsoft.com/office/drawing/2014/main" id="{4D42E1F0-B136-5F4D-AE89-B95505AFB8F8}"/>
              </a:ext>
            </a:extLst>
          </p:cNvPr>
          <p:cNvPicPr>
            <a:picLocks noChangeAspect="1"/>
          </p:cNvPicPr>
          <p:nvPr/>
        </p:nvPicPr>
        <p:blipFill>
          <a:blip r:embed="rId7"/>
          <a:stretch>
            <a:fillRect/>
          </a:stretch>
        </p:blipFill>
        <p:spPr>
          <a:xfrm>
            <a:off x="8207947" y="1325279"/>
            <a:ext cx="3124785" cy="2658616"/>
          </a:xfrm>
          <a:prstGeom prst="rect">
            <a:avLst/>
          </a:prstGeom>
        </p:spPr>
      </p:pic>
      <p:pic>
        <p:nvPicPr>
          <p:cNvPr id="13" name="Picture 12">
            <a:extLst>
              <a:ext uri="{FF2B5EF4-FFF2-40B4-BE49-F238E27FC236}">
                <a16:creationId xmlns:a16="http://schemas.microsoft.com/office/drawing/2014/main" id="{6B0B9EE0-F13D-DF4E-B681-A6D3CAC5BA62}"/>
              </a:ext>
            </a:extLst>
          </p:cNvPr>
          <p:cNvPicPr>
            <a:picLocks noChangeAspect="1"/>
          </p:cNvPicPr>
          <p:nvPr/>
        </p:nvPicPr>
        <p:blipFill rotWithShape="1">
          <a:blip r:embed="rId8"/>
          <a:srcRect l="83780"/>
          <a:stretch/>
        </p:blipFill>
        <p:spPr>
          <a:xfrm>
            <a:off x="3165080" y="4375771"/>
            <a:ext cx="2056208" cy="2173804"/>
          </a:xfrm>
          <a:prstGeom prst="rect">
            <a:avLst/>
          </a:prstGeom>
        </p:spPr>
      </p:pic>
      <p:pic>
        <p:nvPicPr>
          <p:cNvPr id="5" name="Picture 4">
            <a:extLst>
              <a:ext uri="{FF2B5EF4-FFF2-40B4-BE49-F238E27FC236}">
                <a16:creationId xmlns:a16="http://schemas.microsoft.com/office/drawing/2014/main" id="{FAF7C4D9-C1B7-9047-BBBC-56FB212DE40C}"/>
              </a:ext>
            </a:extLst>
          </p:cNvPr>
          <p:cNvPicPr>
            <a:picLocks noChangeAspect="1"/>
          </p:cNvPicPr>
          <p:nvPr/>
        </p:nvPicPr>
        <p:blipFill>
          <a:blip r:embed="rId9"/>
          <a:stretch>
            <a:fillRect/>
          </a:stretch>
        </p:blipFill>
        <p:spPr>
          <a:xfrm>
            <a:off x="5394819" y="4153110"/>
            <a:ext cx="3376080" cy="2259181"/>
          </a:xfrm>
          <a:prstGeom prst="rect">
            <a:avLst/>
          </a:prstGeom>
        </p:spPr>
      </p:pic>
      <p:pic>
        <p:nvPicPr>
          <p:cNvPr id="15" name="Picture 14">
            <a:extLst>
              <a:ext uri="{FF2B5EF4-FFF2-40B4-BE49-F238E27FC236}">
                <a16:creationId xmlns:a16="http://schemas.microsoft.com/office/drawing/2014/main" id="{AB4B0B34-BA18-A947-9772-6323D248E93F}"/>
              </a:ext>
            </a:extLst>
          </p:cNvPr>
          <p:cNvPicPr>
            <a:picLocks noChangeAspect="1"/>
          </p:cNvPicPr>
          <p:nvPr/>
        </p:nvPicPr>
        <p:blipFill>
          <a:blip r:embed="rId10"/>
          <a:stretch>
            <a:fillRect/>
          </a:stretch>
        </p:blipFill>
        <p:spPr>
          <a:xfrm>
            <a:off x="8914018" y="3997603"/>
            <a:ext cx="2788239" cy="2619141"/>
          </a:xfrm>
          <a:prstGeom prst="rect">
            <a:avLst/>
          </a:prstGeom>
        </p:spPr>
      </p:pic>
      <p:pic>
        <p:nvPicPr>
          <p:cNvPr id="17" name="Picture 16">
            <a:extLst>
              <a:ext uri="{FF2B5EF4-FFF2-40B4-BE49-F238E27FC236}">
                <a16:creationId xmlns:a16="http://schemas.microsoft.com/office/drawing/2014/main" id="{8ED1440F-5F10-5142-B2EC-A4A21B43F045}"/>
              </a:ext>
            </a:extLst>
          </p:cNvPr>
          <p:cNvPicPr>
            <a:picLocks noChangeAspect="1"/>
          </p:cNvPicPr>
          <p:nvPr/>
        </p:nvPicPr>
        <p:blipFill>
          <a:blip r:embed="rId11"/>
          <a:stretch>
            <a:fillRect/>
          </a:stretch>
        </p:blipFill>
        <p:spPr>
          <a:xfrm>
            <a:off x="606489" y="4202058"/>
            <a:ext cx="2352931" cy="2210233"/>
          </a:xfrm>
          <a:prstGeom prst="rect">
            <a:avLst/>
          </a:prstGeom>
        </p:spPr>
      </p:pic>
    </p:spTree>
    <p:extLst>
      <p:ext uri="{BB962C8B-B14F-4D97-AF65-F5344CB8AC3E}">
        <p14:creationId xmlns:p14="http://schemas.microsoft.com/office/powerpoint/2010/main" val="54591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D4A8250-2B4C-734F-8D4E-A68F69A56009}"/>
              </a:ext>
            </a:extLst>
          </p:cNvPr>
          <p:cNvPicPr>
            <a:picLocks noChangeAspect="1"/>
          </p:cNvPicPr>
          <p:nvPr/>
        </p:nvPicPr>
        <p:blipFill rotWithShape="1">
          <a:blip r:embed="rId3">
            <a:alphaModFix amt="20000"/>
            <a:extLst/>
          </a:blip>
          <a:srcRect t="21581" r="9090" b="20702"/>
          <a:stretch/>
        </p:blipFill>
        <p:spPr>
          <a:xfrm>
            <a:off x="-570696" y="-1288181"/>
            <a:ext cx="13333392" cy="10547312"/>
          </a:xfrm>
          <a:prstGeom prst="rect">
            <a:avLst/>
          </a:prstGeom>
          <a:blipFill>
            <a:blip r:embed="rId4"/>
            <a:stretch>
              <a:fillRect/>
            </a:stretch>
          </a:blipFill>
          <a:ln>
            <a:noFill/>
          </a:ln>
          <a:effectLst>
            <a:softEdge rad="112500"/>
          </a:effectLst>
        </p:spPr>
      </p:pic>
      <p:sp>
        <p:nvSpPr>
          <p:cNvPr id="2" name="Title 1">
            <a:extLst>
              <a:ext uri="{FF2B5EF4-FFF2-40B4-BE49-F238E27FC236}">
                <a16:creationId xmlns:a16="http://schemas.microsoft.com/office/drawing/2014/main" id="{F63229FB-1D22-404F-891D-EB76C183A108}"/>
              </a:ext>
            </a:extLst>
          </p:cNvPr>
          <p:cNvSpPr>
            <a:spLocks noGrp="1"/>
          </p:cNvSpPr>
          <p:nvPr>
            <p:ph type="title"/>
          </p:nvPr>
        </p:nvSpPr>
        <p:spPr>
          <a:xfrm>
            <a:off x="420246" y="527742"/>
            <a:ext cx="4524997" cy="724152"/>
          </a:xfrm>
        </p:spPr>
        <p:txBody>
          <a:bodyPr vert="horz" lIns="91440" tIns="45720" rIns="91440" bIns="45720" rtlCol="0" anchor="b">
            <a:normAutofit/>
          </a:bodyPr>
          <a:lstStyle/>
          <a:p>
            <a:r>
              <a:rPr lang="en-US" sz="2800" b="1" dirty="0">
                <a:latin typeface="Geneva" panose="020B0503030404040204" pitchFamily="34" charset="0"/>
                <a:ea typeface="Geneva" panose="020B0503030404040204" pitchFamily="34" charset="0"/>
              </a:rPr>
              <a:t>Linear Regression Model</a:t>
            </a:r>
          </a:p>
        </p:txBody>
      </p:sp>
      <p:sp>
        <p:nvSpPr>
          <p:cNvPr id="51" name="Content Placeholder 50">
            <a:extLst>
              <a:ext uri="{FF2B5EF4-FFF2-40B4-BE49-F238E27FC236}">
                <a16:creationId xmlns:a16="http://schemas.microsoft.com/office/drawing/2014/main" id="{02E3708E-7F49-49DF-99DE-075FA7E81C8B}"/>
              </a:ext>
            </a:extLst>
          </p:cNvPr>
          <p:cNvSpPr>
            <a:spLocks noGrp="1"/>
          </p:cNvSpPr>
          <p:nvPr>
            <p:ph idx="1"/>
          </p:nvPr>
        </p:nvSpPr>
        <p:spPr>
          <a:xfrm>
            <a:off x="580267" y="1459653"/>
            <a:ext cx="3438906" cy="346290"/>
          </a:xfrm>
        </p:spPr>
        <p:txBody>
          <a:bodyPr anchor="t">
            <a:normAutofit lnSpcReduction="10000"/>
          </a:bodyPr>
          <a:lstStyle/>
          <a:p>
            <a:pPr marL="0" indent="0">
              <a:buNone/>
            </a:pPr>
            <a:r>
              <a:rPr lang="en-US" sz="2000" b="1" dirty="0">
                <a:latin typeface="Geneva" panose="020B0503030404040204" pitchFamily="34" charset="0"/>
                <a:ea typeface="Geneva" panose="020B0503030404040204" pitchFamily="34" charset="0"/>
              </a:rPr>
              <a:t>Predictors</a:t>
            </a:r>
          </a:p>
          <a:p>
            <a:endParaRPr lang="en-US" sz="1700" dirty="0"/>
          </a:p>
        </p:txBody>
      </p:sp>
      <p:sp>
        <p:nvSpPr>
          <p:cNvPr id="7" name="TextBox 6">
            <a:extLst>
              <a:ext uri="{FF2B5EF4-FFF2-40B4-BE49-F238E27FC236}">
                <a16:creationId xmlns:a16="http://schemas.microsoft.com/office/drawing/2014/main" id="{A89DF990-BB25-F24B-8D58-4771FC3B27CC}"/>
              </a:ext>
            </a:extLst>
          </p:cNvPr>
          <p:cNvSpPr txBox="1"/>
          <p:nvPr/>
        </p:nvSpPr>
        <p:spPr>
          <a:xfrm>
            <a:off x="462118" y="1805943"/>
            <a:ext cx="5253390" cy="4801314"/>
          </a:xfrm>
          <a:prstGeom prst="rect">
            <a:avLst/>
          </a:prstGeom>
          <a:noFill/>
        </p:spPr>
        <p:txBody>
          <a:bodyPr wrap="square" numCol="1" rtlCol="0">
            <a:spAutoFit/>
          </a:bodyPr>
          <a:lstStyle/>
          <a:p>
            <a:pPr marL="285750" indent="-285750">
              <a:buFontTx/>
              <a:buChar char="-"/>
            </a:pPr>
            <a:r>
              <a:rPr lang="en-US" dirty="0">
                <a:latin typeface="Calibri" panose="020F0502020204030204" pitchFamily="34" charset="0"/>
                <a:cs typeface="Calibri" panose="020F0502020204030204" pitchFamily="34" charset="0"/>
              </a:rPr>
              <a:t>Overall Quality</a:t>
            </a:r>
          </a:p>
          <a:p>
            <a:pPr marL="285750" indent="-285750">
              <a:buFontTx/>
              <a:buChar char="-"/>
            </a:pPr>
            <a:r>
              <a:rPr lang="en-US" dirty="0">
                <a:latin typeface="Calibri" panose="020F0502020204030204" pitchFamily="34" charset="0"/>
                <a:cs typeface="Calibri" panose="020F0502020204030204" pitchFamily="34" charset="0"/>
              </a:rPr>
              <a:t>Mason Veneer Area </a:t>
            </a:r>
          </a:p>
          <a:p>
            <a:pPr marL="285750" indent="-285750">
              <a:buFontTx/>
              <a:buChar char="-"/>
            </a:pPr>
            <a:r>
              <a:rPr lang="en-US" dirty="0">
                <a:latin typeface="Calibri" panose="020F0502020204030204" pitchFamily="34" charset="0"/>
                <a:cs typeface="Calibri" panose="020F0502020204030204" pitchFamily="34" charset="0"/>
              </a:rPr>
              <a:t>Total square feet of basement area</a:t>
            </a:r>
          </a:p>
          <a:p>
            <a:pPr marL="285750" indent="-285750">
              <a:buFontTx/>
              <a:buChar char="-"/>
            </a:pPr>
            <a:r>
              <a:rPr lang="en-US" dirty="0">
                <a:latin typeface="Calibri" panose="020F0502020204030204" pitchFamily="34" charset="0"/>
                <a:cs typeface="Calibri" panose="020F0502020204030204" pitchFamily="34" charset="0"/>
              </a:rPr>
              <a:t>Above grade (ground) living area square feet</a:t>
            </a:r>
          </a:p>
          <a:p>
            <a:pPr marL="285750" indent="-285750">
              <a:buFontTx/>
              <a:buChar char="-"/>
            </a:pPr>
            <a:r>
              <a:rPr lang="en-US" dirty="0">
                <a:latin typeface="Calibri" panose="020F0502020204030204" pitchFamily="34" charset="0"/>
                <a:cs typeface="Calibri" panose="020F0502020204030204" pitchFamily="34" charset="0"/>
              </a:rPr>
              <a:t>Size of garage in square feet</a:t>
            </a:r>
          </a:p>
          <a:p>
            <a:pPr marL="285750" indent="-285750">
              <a:buFontTx/>
              <a:buChar char="-"/>
            </a:pPr>
            <a:r>
              <a:rPr lang="en-US" dirty="0">
                <a:latin typeface="Calibri" panose="020F0502020204030204" pitchFamily="34" charset="0"/>
                <a:cs typeface="Calibri" panose="020F0502020204030204" pitchFamily="34" charset="0"/>
              </a:rPr>
              <a:t>First Floor square feet</a:t>
            </a:r>
          </a:p>
          <a:p>
            <a:pPr marL="285750" indent="-285750">
              <a:buFontTx/>
              <a:buChar char="-"/>
            </a:pPr>
            <a:r>
              <a:rPr lang="en-US" dirty="0">
                <a:latin typeface="Calibri" panose="020F0502020204030204" pitchFamily="34" charset="0"/>
                <a:cs typeface="Calibri" panose="020F0502020204030204" pitchFamily="34" charset="0"/>
              </a:rPr>
              <a:t>Second floor square feet</a:t>
            </a: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Paved Drive [Engineered] </a:t>
            </a: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Sale Type (New or Con) [Engineered]</a:t>
            </a:r>
          </a:p>
          <a:p>
            <a:pPr marL="285750" indent="-285750">
              <a:buFontTx/>
              <a:buChar char="-"/>
            </a:pPr>
            <a:r>
              <a:rPr lang="en-US" dirty="0">
                <a:solidFill>
                  <a:srgbClr val="ED7D31"/>
                </a:solidFill>
              </a:rPr>
              <a:t>Type 1 finished square feet</a:t>
            </a:r>
            <a:endParaRPr lang="en-US" dirty="0">
              <a:solidFill>
                <a:srgbClr val="ED7D31"/>
              </a:solidFill>
              <a:latin typeface="Calibri" panose="020F0502020204030204" pitchFamily="34" charset="0"/>
              <a:ea typeface="Geneva" panose="020B0503030404040204" pitchFamily="34" charset="0"/>
              <a:cs typeface="Calibri" panose="020F0502020204030204" pitchFamily="34" charset="0"/>
            </a:endParaRP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Central Air </a:t>
            </a: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Electrical</a:t>
            </a: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Kitchen Quality</a:t>
            </a:r>
          </a:p>
          <a:p>
            <a:pPr marL="285750"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Neighborhood Codes [Engineered]</a:t>
            </a:r>
          </a:p>
          <a:p>
            <a:pPr marL="742950" lvl="1" indent="-285750">
              <a:buFontTx/>
              <a:buChar char="-"/>
            </a:pP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(1 for neighborhoods below average housing price, 1.5 for right at average or under 75</a:t>
            </a:r>
            <a:r>
              <a:rPr lang="en-US" baseline="30000" dirty="0">
                <a:solidFill>
                  <a:srgbClr val="ED7D31"/>
                </a:solidFill>
                <a:latin typeface="Calibri" panose="020F0502020204030204" pitchFamily="34" charset="0"/>
                <a:ea typeface="Geneva" panose="020B0503030404040204" pitchFamily="34" charset="0"/>
                <a:cs typeface="Calibri" panose="020F0502020204030204" pitchFamily="34" charset="0"/>
              </a:rPr>
              <a:t>th</a:t>
            </a: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 percentile, 2 for above 75</a:t>
            </a:r>
            <a:r>
              <a:rPr lang="en-US" baseline="30000" dirty="0">
                <a:solidFill>
                  <a:srgbClr val="ED7D31"/>
                </a:solidFill>
                <a:latin typeface="Calibri" panose="020F0502020204030204" pitchFamily="34" charset="0"/>
                <a:ea typeface="Geneva" panose="020B0503030404040204" pitchFamily="34" charset="0"/>
                <a:cs typeface="Calibri" panose="020F0502020204030204" pitchFamily="34" charset="0"/>
              </a:rPr>
              <a:t>th</a:t>
            </a:r>
            <a:r>
              <a:rPr lang="en-US" dirty="0">
                <a:solidFill>
                  <a:srgbClr val="ED7D31"/>
                </a:solidFill>
                <a:latin typeface="Calibri" panose="020F0502020204030204" pitchFamily="34" charset="0"/>
                <a:ea typeface="Geneva" panose="020B0503030404040204" pitchFamily="34" charset="0"/>
                <a:cs typeface="Calibri" panose="020F0502020204030204" pitchFamily="34" charset="0"/>
              </a:rPr>
              <a:t> percentile)</a:t>
            </a:r>
          </a:p>
        </p:txBody>
      </p:sp>
      <p:sp>
        <p:nvSpPr>
          <p:cNvPr id="15" name="TextBox 14">
            <a:extLst>
              <a:ext uri="{FF2B5EF4-FFF2-40B4-BE49-F238E27FC236}">
                <a16:creationId xmlns:a16="http://schemas.microsoft.com/office/drawing/2014/main" id="{186C1DAF-8C12-C04A-963D-0D1082844986}"/>
              </a:ext>
            </a:extLst>
          </p:cNvPr>
          <p:cNvSpPr txBox="1"/>
          <p:nvPr/>
        </p:nvSpPr>
        <p:spPr>
          <a:xfrm>
            <a:off x="6440573" y="2017966"/>
            <a:ext cx="4723660" cy="707886"/>
          </a:xfrm>
          <a:prstGeom prst="rect">
            <a:avLst/>
          </a:prstGeom>
          <a:noFill/>
        </p:spPr>
        <p:txBody>
          <a:bodyPr wrap="square" rtlCol="0">
            <a:spAutoFit/>
          </a:bodyPr>
          <a:lstStyle/>
          <a:p>
            <a:r>
              <a:rPr lang="en-US" sz="2000" b="1" dirty="0">
                <a:solidFill>
                  <a:srgbClr val="ED7D31"/>
                </a:solidFill>
                <a:latin typeface="Geneva" panose="020B0503030404040204" pitchFamily="34" charset="0"/>
                <a:ea typeface="Geneva" panose="020B0503030404040204" pitchFamily="34" charset="0"/>
              </a:rPr>
              <a:t>After more data cleaning and feature engineering:</a:t>
            </a:r>
          </a:p>
        </p:txBody>
      </p:sp>
      <p:grpSp>
        <p:nvGrpSpPr>
          <p:cNvPr id="31" name="Group 30">
            <a:extLst>
              <a:ext uri="{FF2B5EF4-FFF2-40B4-BE49-F238E27FC236}">
                <a16:creationId xmlns:a16="http://schemas.microsoft.com/office/drawing/2014/main" id="{601719D5-6A8D-F04A-B395-BEE89D2D010E}"/>
              </a:ext>
            </a:extLst>
          </p:cNvPr>
          <p:cNvGrpSpPr/>
          <p:nvPr/>
        </p:nvGrpSpPr>
        <p:grpSpPr>
          <a:xfrm>
            <a:off x="6408872" y="2941606"/>
            <a:ext cx="5624706" cy="2192448"/>
            <a:chOff x="445214" y="4525541"/>
            <a:chExt cx="5624706" cy="2192448"/>
          </a:xfrm>
        </p:grpSpPr>
        <p:sp>
          <p:nvSpPr>
            <p:cNvPr id="32" name="Rectangle 31">
              <a:extLst>
                <a:ext uri="{FF2B5EF4-FFF2-40B4-BE49-F238E27FC236}">
                  <a16:creationId xmlns:a16="http://schemas.microsoft.com/office/drawing/2014/main" id="{12960B03-E055-7C42-A039-CD3B594533F5}"/>
                </a:ext>
              </a:extLst>
            </p:cNvPr>
            <p:cNvSpPr/>
            <p:nvPr/>
          </p:nvSpPr>
          <p:spPr>
            <a:xfrm>
              <a:off x="476915" y="4762628"/>
              <a:ext cx="5561303" cy="1138773"/>
            </a:xfrm>
            <a:prstGeom prst="rect">
              <a:avLst/>
            </a:prstGeom>
            <a:noFill/>
          </p:spPr>
          <p:txBody>
            <a:bodyPr wrap="square" lIns="91440" tIns="45720" rIns="91440" bIns="45720"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17137.33</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24234.81</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0.90</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33" name="Rectangle 32">
              <a:extLst>
                <a:ext uri="{FF2B5EF4-FFF2-40B4-BE49-F238E27FC236}">
                  <a16:creationId xmlns:a16="http://schemas.microsoft.com/office/drawing/2014/main" id="{4317F573-473F-B44C-8910-4E5E447B4544}"/>
                </a:ext>
              </a:extLst>
            </p:cNvPr>
            <p:cNvSpPr/>
            <p:nvPr/>
          </p:nvSpPr>
          <p:spPr>
            <a:xfrm>
              <a:off x="445214" y="5917770"/>
              <a:ext cx="5624706" cy="800219"/>
            </a:xfrm>
            <a:prstGeom prst="rect">
              <a:avLst/>
            </a:prstGeom>
          </p:spPr>
          <p:txBody>
            <a:bodyPr wrap="square" numCol="3">
              <a:spAutoFit/>
            </a:bodyPr>
            <a:lstStyle/>
            <a:p>
              <a:pPr algn="ctr"/>
              <a:r>
                <a:rPr lang="en-US" sz="2200" b="1" dirty="0">
                  <a:solidFill>
                    <a:schemeClr val="bg2">
                      <a:lumMod val="50000"/>
                    </a:schemeClr>
                  </a:solidFill>
                  <a:latin typeface="Geneva" panose="020B0503030404040204" pitchFamily="34" charset="0"/>
                  <a:ea typeface="Geneva" panose="020B0503030404040204" pitchFamily="34" charset="0"/>
                </a:rPr>
                <a:t>16582.7 </a:t>
              </a:r>
            </a:p>
            <a:p>
              <a:pPr algn="ctr"/>
              <a:r>
                <a:rPr lang="en-US" sz="1200" b="1" dirty="0">
                  <a:solidFill>
                    <a:schemeClr val="bg2">
                      <a:lumMod val="50000"/>
                    </a:schemeClr>
                  </a:solidFill>
                  <a:latin typeface="Geneva" panose="020B0503030404040204" pitchFamily="34" charset="0"/>
                  <a:ea typeface="Geneva" panose="020B0503030404040204" pitchFamily="34" charset="0"/>
                </a:rPr>
                <a:t>Mean Absolute Error</a:t>
              </a:r>
              <a:endParaRPr lang="en-US" sz="2200" b="1" dirty="0">
                <a:solidFill>
                  <a:schemeClr val="bg2">
                    <a:lumMod val="50000"/>
                  </a:schemeClr>
                </a:solidFill>
                <a:latin typeface="Geneva" panose="020B0503030404040204" pitchFamily="34" charset="0"/>
                <a:ea typeface="Geneva" panose="020B0503030404040204" pitchFamily="34" charset="0"/>
              </a:endParaRPr>
            </a:p>
            <a:p>
              <a:pPr algn="ctr"/>
              <a:r>
                <a:rPr lang="en-US" sz="2200" b="1" dirty="0">
                  <a:solidFill>
                    <a:schemeClr val="bg2">
                      <a:lumMod val="50000"/>
                    </a:schemeClr>
                  </a:solidFill>
                  <a:latin typeface="Geneva" panose="020B0503030404040204" pitchFamily="34" charset="0"/>
                  <a:ea typeface="Geneva" panose="020B0503030404040204" pitchFamily="34" charset="0"/>
                </a:rPr>
                <a:t>23463.17 </a:t>
              </a:r>
            </a:p>
            <a:p>
              <a:pPr algn="ctr"/>
              <a:r>
                <a:rPr lang="en-US" sz="1200" b="1" dirty="0">
                  <a:solidFill>
                    <a:schemeClr val="bg2">
                      <a:lumMod val="50000"/>
                    </a:schemeClr>
                  </a:solidFill>
                  <a:latin typeface="Geneva" panose="020B0503030404040204" pitchFamily="34" charset="0"/>
                  <a:ea typeface="Geneva" panose="020B0503030404040204" pitchFamily="34" charset="0"/>
                </a:rPr>
                <a:t>Root Mean Squared Error</a:t>
              </a:r>
            </a:p>
            <a:p>
              <a:pPr algn="ctr"/>
              <a:r>
                <a:rPr lang="en-US" sz="2200" b="1" dirty="0">
                  <a:solidFill>
                    <a:schemeClr val="bg2">
                      <a:lumMod val="50000"/>
                    </a:schemeClr>
                  </a:solidFill>
                  <a:latin typeface="Geneva" panose="020B0503030404040204" pitchFamily="34" charset="0"/>
                  <a:ea typeface="Geneva" panose="020B0503030404040204" pitchFamily="34" charset="0"/>
                </a:rPr>
                <a:t>0.92</a:t>
              </a:r>
            </a:p>
            <a:p>
              <a:pPr algn="ctr"/>
              <a:r>
                <a:rPr lang="en-US" sz="1200" b="1" dirty="0">
                  <a:solidFill>
                    <a:schemeClr val="bg2">
                      <a:lumMod val="50000"/>
                    </a:schemeClr>
                  </a:solidFill>
                  <a:latin typeface="Geneva" panose="020B0503030404040204" pitchFamily="34" charset="0"/>
                  <a:ea typeface="Geneva" panose="020B0503030404040204" pitchFamily="34" charset="0"/>
                </a:rPr>
                <a:t>R2</a:t>
              </a:r>
            </a:p>
          </p:txBody>
        </p:sp>
        <p:sp>
          <p:nvSpPr>
            <p:cNvPr id="34" name="TextBox 33">
              <a:extLst>
                <a:ext uri="{FF2B5EF4-FFF2-40B4-BE49-F238E27FC236}">
                  <a16:creationId xmlns:a16="http://schemas.microsoft.com/office/drawing/2014/main" id="{7FFCC900-045C-9F41-B1D2-4B375B836588}"/>
                </a:ext>
              </a:extLst>
            </p:cNvPr>
            <p:cNvSpPr txBox="1"/>
            <p:nvPr/>
          </p:nvSpPr>
          <p:spPr>
            <a:xfrm>
              <a:off x="626243" y="5594605"/>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TEST METRICS:</a:t>
              </a:r>
            </a:p>
          </p:txBody>
        </p:sp>
        <p:sp>
          <p:nvSpPr>
            <p:cNvPr id="35" name="TextBox 34">
              <a:extLst>
                <a:ext uri="{FF2B5EF4-FFF2-40B4-BE49-F238E27FC236}">
                  <a16:creationId xmlns:a16="http://schemas.microsoft.com/office/drawing/2014/main" id="{49D581D1-24A9-544B-AA52-40EB97853739}"/>
                </a:ext>
              </a:extLst>
            </p:cNvPr>
            <p:cNvSpPr txBox="1"/>
            <p:nvPr/>
          </p:nvSpPr>
          <p:spPr>
            <a:xfrm>
              <a:off x="626243" y="4525541"/>
              <a:ext cx="2702859" cy="323165"/>
            </a:xfrm>
            <a:prstGeom prst="rect">
              <a:avLst/>
            </a:prstGeom>
            <a:noFill/>
          </p:spPr>
          <p:txBody>
            <a:bodyPr wrap="square" rtlCol="0">
              <a:spAutoFit/>
            </a:bodyPr>
            <a:lstStyle/>
            <a:p>
              <a:r>
                <a:rPr lang="en-US" sz="1500" b="1" dirty="0">
                  <a:solidFill>
                    <a:srgbClr val="ED7D31"/>
                  </a:solidFill>
                  <a:latin typeface="Geneva" panose="020B0503030404040204" pitchFamily="34" charset="0"/>
                  <a:ea typeface="Geneva" panose="020B0503030404040204" pitchFamily="34" charset="0"/>
                </a:rPr>
                <a:t>TRAIN METRICS:</a:t>
              </a:r>
            </a:p>
          </p:txBody>
        </p:sp>
      </p:grpSp>
    </p:spTree>
    <p:extLst>
      <p:ext uri="{BB962C8B-B14F-4D97-AF65-F5344CB8AC3E}">
        <p14:creationId xmlns:p14="http://schemas.microsoft.com/office/powerpoint/2010/main" val="821034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1213</Words>
  <Application>Microsoft Macintosh PowerPoint</Application>
  <PresentationFormat>Widescreen</PresentationFormat>
  <Paragraphs>182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Geneva</vt:lpstr>
      <vt:lpstr>Office Theme</vt:lpstr>
      <vt:lpstr>Assessing House Prices Using Linear Regression Model</vt:lpstr>
      <vt:lpstr>Agenda</vt:lpstr>
      <vt:lpstr>Problem Statement</vt:lpstr>
      <vt:lpstr>Modeling Process</vt:lpstr>
      <vt:lpstr>Data Cleaning</vt:lpstr>
      <vt:lpstr>Exploratory Data Analysis</vt:lpstr>
      <vt:lpstr>Linear Regression Model</vt:lpstr>
      <vt:lpstr>More EDA</vt:lpstr>
      <vt:lpstr>Linear Regression Model</vt:lpstr>
      <vt:lpstr>Conclusions</vt:lpstr>
      <vt:lpstr>Recommendations and Limitation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House Prices Using Linear Regression Model</dc:title>
  <dc:creator>emily lin</dc:creator>
  <cp:lastModifiedBy>emily lin</cp:lastModifiedBy>
  <cp:revision>12</cp:revision>
  <dcterms:created xsi:type="dcterms:W3CDTF">2020-04-09T23:59:46Z</dcterms:created>
  <dcterms:modified xsi:type="dcterms:W3CDTF">2020-04-10T20:55:38Z</dcterms:modified>
</cp:coreProperties>
</file>